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ppt/tags/tag19.xml" ContentType="application/vnd.openxmlformats-officedocument.presentationml.tags+xml"/>
  <Override PartName="/ppt/notesSlides/notesSlide18.xml" ContentType="application/vnd.openxmlformats-officedocument.presentationml.notesSlide+xml"/>
  <Override PartName="/ppt/tags/tag20.xml" ContentType="application/vnd.openxmlformats-officedocument.presentationml.tags+xml"/>
  <Override PartName="/ppt/notesSlides/notesSlide19.xml" ContentType="application/vnd.openxmlformats-officedocument.presentationml.notesSlide+xml"/>
  <Override PartName="/ppt/tags/tag21.xml" ContentType="application/vnd.openxmlformats-officedocument.presentationml.tags+xml"/>
  <Override PartName="/ppt/notesSlides/notesSlide20.xml" ContentType="application/vnd.openxmlformats-officedocument.presentationml.notesSlide+xml"/>
  <Override PartName="/ppt/tags/tag22.xml" ContentType="application/vnd.openxmlformats-officedocument.presentationml.tags+xml"/>
  <Override PartName="/ppt/notesSlides/notesSlide21.xml" ContentType="application/vnd.openxmlformats-officedocument.presentationml.notesSlide+xml"/>
  <Override PartName="/ppt/tags/tag23.xml" ContentType="application/vnd.openxmlformats-officedocument.presentationml.tags+xml"/>
  <Override PartName="/ppt/notesSlides/notesSlide22.xml" ContentType="application/vnd.openxmlformats-officedocument.presentationml.notesSlide+xml"/>
  <Override PartName="/ppt/tags/tag24.xml" ContentType="application/vnd.openxmlformats-officedocument.presentationml.tags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8"/>
  </p:notesMasterIdLst>
  <p:sldIdLst>
    <p:sldId id="256" r:id="rId5"/>
    <p:sldId id="258" r:id="rId6"/>
    <p:sldId id="279" r:id="rId7"/>
    <p:sldId id="268" r:id="rId8"/>
    <p:sldId id="259" r:id="rId9"/>
    <p:sldId id="260" r:id="rId10"/>
    <p:sldId id="269" r:id="rId11"/>
    <p:sldId id="264" r:id="rId12"/>
    <p:sldId id="280" r:id="rId13"/>
    <p:sldId id="286" r:id="rId14"/>
    <p:sldId id="270" r:id="rId15"/>
    <p:sldId id="271" r:id="rId16"/>
    <p:sldId id="273" r:id="rId17"/>
    <p:sldId id="272" r:id="rId18"/>
    <p:sldId id="274" r:id="rId19"/>
    <p:sldId id="276" r:id="rId20"/>
    <p:sldId id="277" r:id="rId21"/>
    <p:sldId id="265" r:id="rId22"/>
    <p:sldId id="275" r:id="rId23"/>
    <p:sldId id="278" r:id="rId24"/>
    <p:sldId id="263" r:id="rId25"/>
    <p:sldId id="261" r:id="rId26"/>
    <p:sldId id="262" r:id="rId27"/>
  </p:sldIdLst>
  <p:sldSz cx="12192000" cy="6858000"/>
  <p:notesSz cx="6858000" cy="9144000"/>
  <p:custDataLst>
    <p:tags r:id="rId2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98091F5-F56F-49B4-9556-16A3F1F3C8F3}">
          <p14:sldIdLst>
            <p14:sldId id="256"/>
            <p14:sldId id="258"/>
            <p14:sldId id="279"/>
            <p14:sldId id="268"/>
            <p14:sldId id="259"/>
            <p14:sldId id="260"/>
            <p14:sldId id="269"/>
            <p14:sldId id="264"/>
            <p14:sldId id="280"/>
            <p14:sldId id="286"/>
            <p14:sldId id="270"/>
            <p14:sldId id="271"/>
            <p14:sldId id="273"/>
            <p14:sldId id="272"/>
            <p14:sldId id="274"/>
            <p14:sldId id="276"/>
            <p14:sldId id="277"/>
            <p14:sldId id="265"/>
            <p14:sldId id="275"/>
            <p14:sldId id="278"/>
            <p14:sldId id="263"/>
          </p14:sldIdLst>
        </p14:section>
        <p14:section name="Untitled Section" id="{A09C8A35-93D4-4592-86C3-C7768ABD4769}">
          <p14:sldIdLst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5" autoAdjust="0"/>
    <p:restoredTop sz="94660"/>
  </p:normalViewPr>
  <p:slideViewPr>
    <p:cSldViewPr>
      <p:cViewPr varScale="1">
        <p:scale>
          <a:sx n="73" d="100"/>
          <a:sy n="73" d="100"/>
        </p:scale>
        <p:origin x="38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62670C-9B9F-47C7-A264-456CEE0A9F5A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90482-BF07-4404-8051-F9C5985D8F0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8817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690482-BF07-4404-8051-F9C5985D8F04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0521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90482-BF07-4404-8051-F9C5985D8F04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9256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90482-BF07-4404-8051-F9C5985D8F04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79188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90482-BF07-4404-8051-F9C5985D8F04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53389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90482-BF07-4404-8051-F9C5985D8F04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93560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90482-BF07-4404-8051-F9C5985D8F04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79084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90482-BF07-4404-8051-F9C5985D8F04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63553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90482-BF07-4404-8051-F9C5985D8F04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98506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90482-BF07-4404-8051-F9C5985D8F04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50723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E91B537-14F8-4412-8B6D-309B0313FDFB}" type="slidenum">
              <a:rPr lang="en-CA" smtClean="0"/>
              <a:pPr eaLnBrk="1" hangingPunct="1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73132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90482-BF07-4404-8051-F9C5985D8F04}" type="slidenum">
              <a:rPr lang="en-CA" smtClean="0"/>
              <a:pPr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1853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537C56F-9479-4AC1-80B4-CA5BC1FE65EF}" type="slidenum">
              <a:rPr lang="en-CA" smtClean="0"/>
              <a:pPr eaLnBrk="1" hangingPunct="1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21648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90482-BF07-4404-8051-F9C5985D8F04}" type="slidenum">
              <a:rPr lang="en-CA" smtClean="0"/>
              <a:pPr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16928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C39D9AF-4A65-4EBD-91D9-74F3154D7C31}" type="slidenum">
              <a:rPr lang="en-CA" smtClean="0"/>
              <a:pPr eaLnBrk="1" hangingPunct="1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789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CA"/>
              <a:t>When dealing with the y-variable, it must always be isolated!!!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CF89C30-986C-44D7-AA93-E6AD12F1CF8A}" type="slidenum">
              <a:rPr lang="en-CA" smtClean="0"/>
              <a:pPr eaLnBrk="1" hangingPunct="1"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43865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3CE30-7BBC-4EE9-83A6-654875B75C06}" type="slidenum">
              <a:rPr lang="en-CA" smtClean="0"/>
              <a:pPr eaLnBrk="1" hangingPunct="1"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3287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90482-BF07-4404-8051-F9C5985D8F04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835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90482-BF07-4404-8051-F9C5985D8F04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4371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601DD73-DA3E-4341-8875-6C71561D413F}" type="slidenum">
              <a:rPr lang="en-CA" smtClean="0"/>
              <a:pPr eaLnBrk="1" hangingPunct="1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8367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F1B9E34-D3CD-473B-9614-CC0315EC6C5D}" type="slidenum">
              <a:rPr lang="en-CA" smtClean="0"/>
              <a:pPr eaLnBrk="1" hangingPunct="1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84928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90482-BF07-4404-8051-F9C5985D8F04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08105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9149AA6-B7C8-4245-B3C4-C1C2F4B01434}" type="slidenum">
              <a:rPr lang="en-CA" smtClean="0"/>
              <a:pPr eaLnBrk="1" hangingPunct="1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68497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90482-BF07-4404-8051-F9C5985D8F04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1780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7644FF94-4C73-41AA-8B67-8F1697B1E498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4FF94-4C73-41AA-8B67-8F1697B1E498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4FF94-4C73-41AA-8B67-8F1697B1E498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44FF94-4C73-41AA-8B67-8F1697B1E498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7644FF94-4C73-41AA-8B67-8F1697B1E498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4FF94-4C73-41AA-8B67-8F1697B1E498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4FF94-4C73-41AA-8B67-8F1697B1E498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44FF94-4C73-41AA-8B67-8F1697B1E498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4FF94-4C73-41AA-8B67-8F1697B1E498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44FF94-4C73-41AA-8B67-8F1697B1E498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44FF94-4C73-41AA-8B67-8F1697B1E498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644FF94-4C73-41AA-8B67-8F1697B1E498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5.bin"/><Relationship Id="rId13" Type="http://schemas.openxmlformats.org/officeDocument/2006/relationships/image" Target="../media/image65.wmf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62.wmf"/><Relationship Id="rId12" Type="http://schemas.openxmlformats.org/officeDocument/2006/relationships/oleObject" Target="../embeddings/oleObject77.bin"/><Relationship Id="rId17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9.bin"/><Relationship Id="rId1" Type="http://schemas.openxmlformats.org/officeDocument/2006/relationships/tags" Target="../tags/tag11.xml"/><Relationship Id="rId6" Type="http://schemas.openxmlformats.org/officeDocument/2006/relationships/oleObject" Target="../embeddings/oleObject74.bin"/><Relationship Id="rId11" Type="http://schemas.openxmlformats.org/officeDocument/2006/relationships/image" Target="../media/image64.wmf"/><Relationship Id="rId5" Type="http://schemas.openxmlformats.org/officeDocument/2006/relationships/image" Target="../media/image61.wmf"/><Relationship Id="rId15" Type="http://schemas.openxmlformats.org/officeDocument/2006/relationships/image" Target="../media/image66.wmf"/><Relationship Id="rId10" Type="http://schemas.openxmlformats.org/officeDocument/2006/relationships/oleObject" Target="../embeddings/oleObject76.bin"/><Relationship Id="rId4" Type="http://schemas.openxmlformats.org/officeDocument/2006/relationships/oleObject" Target="../embeddings/oleObject73.bin"/><Relationship Id="rId9" Type="http://schemas.openxmlformats.org/officeDocument/2006/relationships/image" Target="../media/image63.wmf"/><Relationship Id="rId14" Type="http://schemas.openxmlformats.org/officeDocument/2006/relationships/oleObject" Target="../embeddings/oleObject7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68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oleObject" Target="../embeddings/oleObject81.bin"/><Relationship Id="rId5" Type="http://schemas.openxmlformats.org/officeDocument/2006/relationships/image" Target="../media/image55.wmf"/><Relationship Id="rId4" Type="http://schemas.openxmlformats.org/officeDocument/2006/relationships/oleObject" Target="../embeddings/oleObject80.bin"/><Relationship Id="rId9" Type="http://schemas.openxmlformats.org/officeDocument/2006/relationships/image" Target="../media/image6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5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71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oleObject" Target="../embeddings/oleObject84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0" Type="http://schemas.openxmlformats.org/officeDocument/2006/relationships/oleObject" Target="../embeddings/oleObject86.bin"/><Relationship Id="rId4" Type="http://schemas.openxmlformats.org/officeDocument/2006/relationships/oleObject" Target="../embeddings/oleObject83.bin"/><Relationship Id="rId9" Type="http://schemas.openxmlformats.org/officeDocument/2006/relationships/image" Target="../media/image7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9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6" Type="http://schemas.openxmlformats.org/officeDocument/2006/relationships/oleObject" Target="../embeddings/oleObject88.bin"/><Relationship Id="rId11" Type="http://schemas.openxmlformats.org/officeDocument/2006/relationships/image" Target="../media/image77.wmf"/><Relationship Id="rId5" Type="http://schemas.openxmlformats.org/officeDocument/2006/relationships/image" Target="../media/image74.wmf"/><Relationship Id="rId10" Type="http://schemas.openxmlformats.org/officeDocument/2006/relationships/oleObject" Target="../embeddings/oleObject90.bin"/><Relationship Id="rId4" Type="http://schemas.openxmlformats.org/officeDocument/2006/relationships/oleObject" Target="../embeddings/oleObject87.bin"/><Relationship Id="rId9" Type="http://schemas.openxmlformats.org/officeDocument/2006/relationships/image" Target="../media/image7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oleObject" Target="../embeddings/oleObject95.bin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92.bin"/><Relationship Id="rId12" Type="http://schemas.openxmlformats.org/officeDocument/2006/relationships/image" Target="../media/image81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6" Type="http://schemas.openxmlformats.org/officeDocument/2006/relationships/image" Target="../media/image78.wmf"/><Relationship Id="rId11" Type="http://schemas.openxmlformats.org/officeDocument/2006/relationships/oleObject" Target="../embeddings/oleObject94.bin"/><Relationship Id="rId5" Type="http://schemas.openxmlformats.org/officeDocument/2006/relationships/oleObject" Target="../embeddings/oleObject91.bin"/><Relationship Id="rId15" Type="http://schemas.openxmlformats.org/officeDocument/2006/relationships/image" Target="../media/image49.png"/><Relationship Id="rId10" Type="http://schemas.openxmlformats.org/officeDocument/2006/relationships/image" Target="../media/image80.wmf"/><Relationship Id="rId4" Type="http://schemas.openxmlformats.org/officeDocument/2006/relationships/image" Target="../media/image43.png"/><Relationship Id="rId9" Type="http://schemas.openxmlformats.org/officeDocument/2006/relationships/oleObject" Target="../embeddings/oleObject93.bin"/><Relationship Id="rId14" Type="http://schemas.openxmlformats.org/officeDocument/2006/relationships/image" Target="../media/image8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7.bin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6" Type="http://schemas.openxmlformats.org/officeDocument/2006/relationships/oleObject" Target="../embeddings/oleObject96.bin"/><Relationship Id="rId11" Type="http://schemas.openxmlformats.org/officeDocument/2006/relationships/image" Target="../media/image85.wmf"/><Relationship Id="rId5" Type="http://schemas.openxmlformats.org/officeDocument/2006/relationships/image" Target="../media/image51.png"/><Relationship Id="rId10" Type="http://schemas.openxmlformats.org/officeDocument/2006/relationships/oleObject" Target="../embeddings/oleObject98.bin"/><Relationship Id="rId4" Type="http://schemas.openxmlformats.org/officeDocument/2006/relationships/image" Target="../media/image50.png"/><Relationship Id="rId9" Type="http://schemas.openxmlformats.org/officeDocument/2006/relationships/image" Target="../media/image8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image" Target="../media/image5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84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6" Type="http://schemas.openxmlformats.org/officeDocument/2006/relationships/oleObject" Target="../embeddings/oleObject97.bin"/><Relationship Id="rId5" Type="http://schemas.openxmlformats.org/officeDocument/2006/relationships/image" Target="../media/image83.wmf"/><Relationship Id="rId4" Type="http://schemas.openxmlformats.org/officeDocument/2006/relationships/oleObject" Target="../embeddings/oleObject96.bin"/><Relationship Id="rId9" Type="http://schemas.openxmlformats.org/officeDocument/2006/relationships/image" Target="../media/image85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1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87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6" Type="http://schemas.openxmlformats.org/officeDocument/2006/relationships/oleObject" Target="../embeddings/oleObject100.bin"/><Relationship Id="rId11" Type="http://schemas.openxmlformats.org/officeDocument/2006/relationships/hyperlink" Target="http://www.bcmath.ca/" TargetMode="External"/><Relationship Id="rId5" Type="http://schemas.openxmlformats.org/officeDocument/2006/relationships/image" Target="../media/image86.wmf"/><Relationship Id="rId10" Type="http://schemas.openxmlformats.org/officeDocument/2006/relationships/oleObject" Target="../embeddings/oleObject102.bin"/><Relationship Id="rId4" Type="http://schemas.openxmlformats.org/officeDocument/2006/relationships/oleObject" Target="../embeddings/oleObject99.bin"/><Relationship Id="rId9" Type="http://schemas.openxmlformats.org/officeDocument/2006/relationships/image" Target="../media/image88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4" Type="http://schemas.openxmlformats.org/officeDocument/2006/relationships/image" Target="../media/image89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4.wmf"/><Relationship Id="rId4" Type="http://schemas.openxmlformats.org/officeDocument/2006/relationships/hyperlink" Target="http://www.bcmath.ca/" TargetMode="External"/><Relationship Id="rId9" Type="http://schemas.openxmlformats.org/officeDocument/2006/relationships/oleObject" Target="../embeddings/oleObject3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13" Type="http://schemas.openxmlformats.org/officeDocument/2006/relationships/oleObject" Target="../embeddings/oleObject108.bin"/><Relationship Id="rId18" Type="http://schemas.openxmlformats.org/officeDocument/2006/relationships/image" Target="../media/image95.wmf"/><Relationship Id="rId26" Type="http://schemas.openxmlformats.org/officeDocument/2006/relationships/image" Target="../media/image99.wmf"/><Relationship Id="rId3" Type="http://schemas.openxmlformats.org/officeDocument/2006/relationships/notesSlide" Target="../notesSlides/notesSlide21.xml"/><Relationship Id="rId21" Type="http://schemas.openxmlformats.org/officeDocument/2006/relationships/oleObject" Target="../embeddings/oleObject112.bin"/><Relationship Id="rId7" Type="http://schemas.openxmlformats.org/officeDocument/2006/relationships/oleObject" Target="../embeddings/oleObject105.bin"/><Relationship Id="rId12" Type="http://schemas.openxmlformats.org/officeDocument/2006/relationships/image" Target="../media/image92.wmf"/><Relationship Id="rId17" Type="http://schemas.openxmlformats.org/officeDocument/2006/relationships/oleObject" Target="../embeddings/oleObject110.bin"/><Relationship Id="rId25" Type="http://schemas.openxmlformats.org/officeDocument/2006/relationships/oleObject" Target="../embeddings/oleObject1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4.wmf"/><Relationship Id="rId20" Type="http://schemas.openxmlformats.org/officeDocument/2006/relationships/image" Target="../media/image96.wmf"/><Relationship Id="rId29" Type="http://schemas.openxmlformats.org/officeDocument/2006/relationships/oleObject" Target="../embeddings/oleObject116.bin"/><Relationship Id="rId1" Type="http://schemas.openxmlformats.org/officeDocument/2006/relationships/tags" Target="../tags/tag22.xml"/><Relationship Id="rId6" Type="http://schemas.openxmlformats.org/officeDocument/2006/relationships/oleObject" Target="../embeddings/oleObject104.bin"/><Relationship Id="rId11" Type="http://schemas.openxmlformats.org/officeDocument/2006/relationships/oleObject" Target="../embeddings/oleObject107.bin"/><Relationship Id="rId24" Type="http://schemas.openxmlformats.org/officeDocument/2006/relationships/image" Target="../media/image98.wmf"/><Relationship Id="rId5" Type="http://schemas.openxmlformats.org/officeDocument/2006/relationships/image" Target="../media/image47.wmf"/><Relationship Id="rId15" Type="http://schemas.openxmlformats.org/officeDocument/2006/relationships/oleObject" Target="../embeddings/oleObject109.bin"/><Relationship Id="rId23" Type="http://schemas.openxmlformats.org/officeDocument/2006/relationships/oleObject" Target="../embeddings/oleObject113.bin"/><Relationship Id="rId28" Type="http://schemas.openxmlformats.org/officeDocument/2006/relationships/image" Target="../media/image100.wmf"/><Relationship Id="rId10" Type="http://schemas.openxmlformats.org/officeDocument/2006/relationships/image" Target="../media/image91.wmf"/><Relationship Id="rId19" Type="http://schemas.openxmlformats.org/officeDocument/2006/relationships/oleObject" Target="../embeddings/oleObject111.bin"/><Relationship Id="rId31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103.bin"/><Relationship Id="rId9" Type="http://schemas.openxmlformats.org/officeDocument/2006/relationships/oleObject" Target="../embeddings/oleObject106.bin"/><Relationship Id="rId14" Type="http://schemas.openxmlformats.org/officeDocument/2006/relationships/image" Target="../media/image93.wmf"/><Relationship Id="rId22" Type="http://schemas.openxmlformats.org/officeDocument/2006/relationships/image" Target="../media/image97.wmf"/><Relationship Id="rId27" Type="http://schemas.openxmlformats.org/officeDocument/2006/relationships/oleObject" Target="../embeddings/oleObject115.bin"/><Relationship Id="rId30" Type="http://schemas.openxmlformats.org/officeDocument/2006/relationships/image" Target="../media/image101.wmf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6.wmf"/><Relationship Id="rId18" Type="http://schemas.openxmlformats.org/officeDocument/2006/relationships/oleObject" Target="../embeddings/oleObject124.bin"/><Relationship Id="rId26" Type="http://schemas.openxmlformats.org/officeDocument/2006/relationships/oleObject" Target="../embeddings/oleObject129.bin"/><Relationship Id="rId39" Type="http://schemas.openxmlformats.org/officeDocument/2006/relationships/image" Target="../media/image108.wmf"/><Relationship Id="rId21" Type="http://schemas.openxmlformats.org/officeDocument/2006/relationships/image" Target="../media/image20.wmf"/><Relationship Id="rId34" Type="http://schemas.openxmlformats.org/officeDocument/2006/relationships/oleObject" Target="../embeddings/oleObject133.bin"/><Relationship Id="rId42" Type="http://schemas.openxmlformats.org/officeDocument/2006/relationships/oleObject" Target="../embeddings/oleObject137.bin"/><Relationship Id="rId47" Type="http://schemas.openxmlformats.org/officeDocument/2006/relationships/oleObject" Target="../embeddings/oleObject141.bin"/><Relationship Id="rId7" Type="http://schemas.openxmlformats.org/officeDocument/2006/relationships/image" Target="../media/image10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3.bin"/><Relationship Id="rId29" Type="http://schemas.openxmlformats.org/officeDocument/2006/relationships/image" Target="../media/image28.wmf"/><Relationship Id="rId11" Type="http://schemas.openxmlformats.org/officeDocument/2006/relationships/image" Target="../media/image103.wmf"/><Relationship Id="rId24" Type="http://schemas.openxmlformats.org/officeDocument/2006/relationships/oleObject" Target="../embeddings/oleObject127.bin"/><Relationship Id="rId32" Type="http://schemas.openxmlformats.org/officeDocument/2006/relationships/oleObject" Target="../embeddings/oleObject132.bin"/><Relationship Id="rId37" Type="http://schemas.openxmlformats.org/officeDocument/2006/relationships/image" Target="../media/image107.wmf"/><Relationship Id="rId40" Type="http://schemas.openxmlformats.org/officeDocument/2006/relationships/oleObject" Target="../embeddings/oleObject136.bin"/><Relationship Id="rId45" Type="http://schemas.openxmlformats.org/officeDocument/2006/relationships/oleObject" Target="../embeddings/oleObject139.bin"/><Relationship Id="rId5" Type="http://schemas.openxmlformats.org/officeDocument/2006/relationships/image" Target="../media/image12.wmf"/><Relationship Id="rId15" Type="http://schemas.openxmlformats.org/officeDocument/2006/relationships/image" Target="../media/image17.wmf"/><Relationship Id="rId23" Type="http://schemas.openxmlformats.org/officeDocument/2006/relationships/image" Target="../media/image104.wmf"/><Relationship Id="rId28" Type="http://schemas.openxmlformats.org/officeDocument/2006/relationships/oleObject" Target="../embeddings/oleObject130.bin"/><Relationship Id="rId36" Type="http://schemas.openxmlformats.org/officeDocument/2006/relationships/oleObject" Target="../embeddings/oleObject134.bin"/><Relationship Id="rId49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120.bin"/><Relationship Id="rId19" Type="http://schemas.openxmlformats.org/officeDocument/2006/relationships/image" Target="../media/image19.wmf"/><Relationship Id="rId31" Type="http://schemas.openxmlformats.org/officeDocument/2006/relationships/image" Target="../media/image29.wmf"/><Relationship Id="rId44" Type="http://schemas.openxmlformats.org/officeDocument/2006/relationships/oleObject" Target="../embeddings/oleObject138.bin"/><Relationship Id="rId4" Type="http://schemas.openxmlformats.org/officeDocument/2006/relationships/oleObject" Target="../embeddings/oleObject117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122.bin"/><Relationship Id="rId22" Type="http://schemas.openxmlformats.org/officeDocument/2006/relationships/oleObject" Target="../embeddings/oleObject126.bin"/><Relationship Id="rId27" Type="http://schemas.openxmlformats.org/officeDocument/2006/relationships/image" Target="../media/image27.wmf"/><Relationship Id="rId30" Type="http://schemas.openxmlformats.org/officeDocument/2006/relationships/oleObject" Target="../embeddings/oleObject131.bin"/><Relationship Id="rId35" Type="http://schemas.openxmlformats.org/officeDocument/2006/relationships/image" Target="../media/image106.wmf"/><Relationship Id="rId43" Type="http://schemas.openxmlformats.org/officeDocument/2006/relationships/image" Target="../media/image110.wmf"/><Relationship Id="rId48" Type="http://schemas.openxmlformats.org/officeDocument/2006/relationships/oleObject" Target="../embeddings/oleObject142.bin"/><Relationship Id="rId8" Type="http://schemas.openxmlformats.org/officeDocument/2006/relationships/oleObject" Target="../embeddings/oleObject119.bin"/><Relationship Id="rId3" Type="http://schemas.openxmlformats.org/officeDocument/2006/relationships/notesSlide" Target="../notesSlides/notesSlide22.xml"/><Relationship Id="rId12" Type="http://schemas.openxmlformats.org/officeDocument/2006/relationships/oleObject" Target="../embeddings/oleObject121.bin"/><Relationship Id="rId17" Type="http://schemas.openxmlformats.org/officeDocument/2006/relationships/image" Target="../media/image18.wmf"/><Relationship Id="rId25" Type="http://schemas.openxmlformats.org/officeDocument/2006/relationships/oleObject" Target="../embeddings/oleObject128.bin"/><Relationship Id="rId33" Type="http://schemas.openxmlformats.org/officeDocument/2006/relationships/image" Target="../media/image105.wmf"/><Relationship Id="rId38" Type="http://schemas.openxmlformats.org/officeDocument/2006/relationships/oleObject" Target="../embeddings/oleObject135.bin"/><Relationship Id="rId46" Type="http://schemas.openxmlformats.org/officeDocument/2006/relationships/oleObject" Target="../embeddings/oleObject140.bin"/><Relationship Id="rId20" Type="http://schemas.openxmlformats.org/officeDocument/2006/relationships/oleObject" Target="../embeddings/oleObject125.bin"/><Relationship Id="rId41" Type="http://schemas.openxmlformats.org/officeDocument/2006/relationships/image" Target="../media/image109.wmf"/><Relationship Id="rId1" Type="http://schemas.openxmlformats.org/officeDocument/2006/relationships/tags" Target="../tags/tag23.xml"/><Relationship Id="rId6" Type="http://schemas.openxmlformats.org/officeDocument/2006/relationships/oleObject" Target="../embeddings/oleObject118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5.bin"/><Relationship Id="rId13" Type="http://schemas.openxmlformats.org/officeDocument/2006/relationships/image" Target="../media/image113.wmf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111.wmf"/><Relationship Id="rId12" Type="http://schemas.openxmlformats.org/officeDocument/2006/relationships/oleObject" Target="../embeddings/oleObject147.bin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www.bcmath.ca/" TargetMode="External"/><Relationship Id="rId1" Type="http://schemas.openxmlformats.org/officeDocument/2006/relationships/tags" Target="../tags/tag24.xml"/><Relationship Id="rId6" Type="http://schemas.openxmlformats.org/officeDocument/2006/relationships/oleObject" Target="../embeddings/oleObject144.bin"/><Relationship Id="rId11" Type="http://schemas.openxmlformats.org/officeDocument/2006/relationships/image" Target="../media/image112.wmf"/><Relationship Id="rId5" Type="http://schemas.openxmlformats.org/officeDocument/2006/relationships/image" Target="../media/image30.wmf"/><Relationship Id="rId15" Type="http://schemas.openxmlformats.org/officeDocument/2006/relationships/image" Target="../media/image114.wmf"/><Relationship Id="rId10" Type="http://schemas.openxmlformats.org/officeDocument/2006/relationships/oleObject" Target="../embeddings/oleObject146.bin"/><Relationship Id="rId4" Type="http://schemas.openxmlformats.org/officeDocument/2006/relationships/oleObject" Target="../embeddings/oleObject143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148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8.png"/><Relationship Id="rId9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9.wmf"/><Relationship Id="rId4" Type="http://schemas.openxmlformats.org/officeDocument/2006/relationships/image" Target="../media/image13.png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6.wmf"/><Relationship Id="rId18" Type="http://schemas.openxmlformats.org/officeDocument/2006/relationships/oleObject" Target="../embeddings/oleObject18.bin"/><Relationship Id="rId26" Type="http://schemas.openxmlformats.org/officeDocument/2006/relationships/oleObject" Target="../embeddings/oleObject22.bin"/><Relationship Id="rId39" Type="http://schemas.openxmlformats.org/officeDocument/2006/relationships/image" Target="../media/image28.wmf"/><Relationship Id="rId21" Type="http://schemas.openxmlformats.org/officeDocument/2006/relationships/image" Target="../media/image20.wmf"/><Relationship Id="rId34" Type="http://schemas.openxmlformats.org/officeDocument/2006/relationships/oleObject" Target="../embeddings/oleObject26.bin"/><Relationship Id="rId42" Type="http://schemas.openxmlformats.org/officeDocument/2006/relationships/oleObject" Target="../embeddings/oleObject31.bin"/><Relationship Id="rId47" Type="http://schemas.openxmlformats.org/officeDocument/2006/relationships/hyperlink" Target="http://www.bcmath.ca/" TargetMode="Externa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7.bin"/><Relationship Id="rId29" Type="http://schemas.openxmlformats.org/officeDocument/2006/relationships/image" Target="../media/image24.wmf"/><Relationship Id="rId1" Type="http://schemas.openxmlformats.org/officeDocument/2006/relationships/tags" Target="../tags/tag6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5.wmf"/><Relationship Id="rId24" Type="http://schemas.openxmlformats.org/officeDocument/2006/relationships/oleObject" Target="../embeddings/oleObject21.bin"/><Relationship Id="rId32" Type="http://schemas.openxmlformats.org/officeDocument/2006/relationships/oleObject" Target="../embeddings/oleObject25.bin"/><Relationship Id="rId37" Type="http://schemas.openxmlformats.org/officeDocument/2006/relationships/image" Target="../media/image27.wmf"/><Relationship Id="rId40" Type="http://schemas.openxmlformats.org/officeDocument/2006/relationships/oleObject" Target="../embeddings/oleObject30.bin"/><Relationship Id="rId45" Type="http://schemas.openxmlformats.org/officeDocument/2006/relationships/oleObject" Target="../embeddings/oleObject34.bin"/><Relationship Id="rId5" Type="http://schemas.openxmlformats.org/officeDocument/2006/relationships/image" Target="../media/image12.wmf"/><Relationship Id="rId15" Type="http://schemas.openxmlformats.org/officeDocument/2006/relationships/image" Target="../media/image17.wmf"/><Relationship Id="rId23" Type="http://schemas.openxmlformats.org/officeDocument/2006/relationships/image" Target="../media/image21.wmf"/><Relationship Id="rId28" Type="http://schemas.openxmlformats.org/officeDocument/2006/relationships/oleObject" Target="../embeddings/oleObject23.bin"/><Relationship Id="rId36" Type="http://schemas.openxmlformats.org/officeDocument/2006/relationships/oleObject" Target="../embeddings/oleObject28.bin"/><Relationship Id="rId10" Type="http://schemas.openxmlformats.org/officeDocument/2006/relationships/oleObject" Target="../embeddings/oleObject14.bin"/><Relationship Id="rId19" Type="http://schemas.openxmlformats.org/officeDocument/2006/relationships/image" Target="../media/image19.wmf"/><Relationship Id="rId31" Type="http://schemas.openxmlformats.org/officeDocument/2006/relationships/image" Target="../media/image25.wmf"/><Relationship Id="rId44" Type="http://schemas.openxmlformats.org/officeDocument/2006/relationships/oleObject" Target="../embeddings/oleObject33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16.bin"/><Relationship Id="rId22" Type="http://schemas.openxmlformats.org/officeDocument/2006/relationships/oleObject" Target="../embeddings/oleObject20.bin"/><Relationship Id="rId27" Type="http://schemas.openxmlformats.org/officeDocument/2006/relationships/image" Target="../media/image23.wmf"/><Relationship Id="rId30" Type="http://schemas.openxmlformats.org/officeDocument/2006/relationships/oleObject" Target="../embeddings/oleObject24.bin"/><Relationship Id="rId35" Type="http://schemas.openxmlformats.org/officeDocument/2006/relationships/oleObject" Target="../embeddings/oleObject27.bin"/><Relationship Id="rId43" Type="http://schemas.openxmlformats.org/officeDocument/2006/relationships/oleObject" Target="../embeddings/oleObject32.bin"/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5.xml"/><Relationship Id="rId12" Type="http://schemas.openxmlformats.org/officeDocument/2006/relationships/oleObject" Target="../embeddings/oleObject15.bin"/><Relationship Id="rId17" Type="http://schemas.openxmlformats.org/officeDocument/2006/relationships/image" Target="../media/image18.wmf"/><Relationship Id="rId25" Type="http://schemas.openxmlformats.org/officeDocument/2006/relationships/image" Target="../media/image22.wmf"/><Relationship Id="rId33" Type="http://schemas.openxmlformats.org/officeDocument/2006/relationships/image" Target="../media/image26.wmf"/><Relationship Id="rId38" Type="http://schemas.openxmlformats.org/officeDocument/2006/relationships/oleObject" Target="../embeddings/oleObject29.bin"/><Relationship Id="rId46" Type="http://schemas.openxmlformats.org/officeDocument/2006/relationships/oleObject" Target="../embeddings/oleObject35.bin"/><Relationship Id="rId20" Type="http://schemas.openxmlformats.org/officeDocument/2006/relationships/oleObject" Target="../embeddings/oleObject19.bin"/><Relationship Id="rId41" Type="http://schemas.openxmlformats.org/officeDocument/2006/relationships/image" Target="../media/image2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1.wmf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oleObject" Target="../embeddings/oleObject37.bin"/><Relationship Id="rId11" Type="http://schemas.openxmlformats.org/officeDocument/2006/relationships/oleObject" Target="../embeddings/oleObject40.bin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35.wmf"/><Relationship Id="rId4" Type="http://schemas.openxmlformats.org/officeDocument/2006/relationships/image" Target="../media/image80.png"/><Relationship Id="rId9" Type="http://schemas.openxmlformats.org/officeDocument/2006/relationships/oleObject" Target="../embeddings/oleObject42.bin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0.wmf"/><Relationship Id="rId18" Type="http://schemas.openxmlformats.org/officeDocument/2006/relationships/image" Target="../media/image41.wmf"/><Relationship Id="rId26" Type="http://schemas.openxmlformats.org/officeDocument/2006/relationships/image" Target="../media/image45.wmf"/><Relationship Id="rId39" Type="http://schemas.openxmlformats.org/officeDocument/2006/relationships/image" Target="../media/image51.wmf"/><Relationship Id="rId21" Type="http://schemas.openxmlformats.org/officeDocument/2006/relationships/oleObject" Target="../embeddings/oleObject53.bin"/><Relationship Id="rId34" Type="http://schemas.openxmlformats.org/officeDocument/2006/relationships/oleObject" Target="../embeddings/oleObject60.bin"/><Relationship Id="rId42" Type="http://schemas.openxmlformats.org/officeDocument/2006/relationships/image" Target="../media/image52.wmf"/><Relationship Id="rId47" Type="http://schemas.openxmlformats.org/officeDocument/2006/relationships/hyperlink" Target="http://www.bcmath.ca/" TargetMode="External"/><Relationship Id="rId7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0.bin"/><Relationship Id="rId29" Type="http://schemas.openxmlformats.org/officeDocument/2006/relationships/oleObject" Target="../embeddings/oleObject57.bin"/><Relationship Id="rId1" Type="http://schemas.openxmlformats.org/officeDocument/2006/relationships/tags" Target="../tags/tag9.x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39.wmf"/><Relationship Id="rId24" Type="http://schemas.openxmlformats.org/officeDocument/2006/relationships/image" Target="../media/image44.wmf"/><Relationship Id="rId32" Type="http://schemas.openxmlformats.org/officeDocument/2006/relationships/image" Target="../media/image48.wmf"/><Relationship Id="rId37" Type="http://schemas.openxmlformats.org/officeDocument/2006/relationships/image" Target="../media/image50.wmf"/><Relationship Id="rId40" Type="http://schemas.openxmlformats.org/officeDocument/2006/relationships/oleObject" Target="../embeddings/oleObject63.bin"/><Relationship Id="rId45" Type="http://schemas.openxmlformats.org/officeDocument/2006/relationships/oleObject" Target="../embeddings/oleObject66.bin"/><Relationship Id="rId5" Type="http://schemas.openxmlformats.org/officeDocument/2006/relationships/image" Target="../media/image36.wmf"/><Relationship Id="rId15" Type="http://schemas.openxmlformats.org/officeDocument/2006/relationships/oleObject" Target="../embeddings/oleObject49.bin"/><Relationship Id="rId23" Type="http://schemas.openxmlformats.org/officeDocument/2006/relationships/oleObject" Target="../embeddings/oleObject54.bin"/><Relationship Id="rId28" Type="http://schemas.openxmlformats.org/officeDocument/2006/relationships/image" Target="../media/image46.wmf"/><Relationship Id="rId36" Type="http://schemas.openxmlformats.org/officeDocument/2006/relationships/oleObject" Target="../embeddings/oleObject61.bin"/><Relationship Id="rId10" Type="http://schemas.openxmlformats.org/officeDocument/2006/relationships/oleObject" Target="../embeddings/oleObject46.bin"/><Relationship Id="rId19" Type="http://schemas.openxmlformats.org/officeDocument/2006/relationships/oleObject" Target="../embeddings/oleObject52.bin"/><Relationship Id="rId31" Type="http://schemas.openxmlformats.org/officeDocument/2006/relationships/oleObject" Target="../embeddings/oleObject58.bin"/><Relationship Id="rId44" Type="http://schemas.openxmlformats.org/officeDocument/2006/relationships/image" Target="../media/image53.wmf"/><Relationship Id="rId4" Type="http://schemas.openxmlformats.org/officeDocument/2006/relationships/oleObject" Target="../embeddings/oleObject43.bin"/><Relationship Id="rId9" Type="http://schemas.openxmlformats.org/officeDocument/2006/relationships/image" Target="../media/image38.wmf"/><Relationship Id="rId14" Type="http://schemas.openxmlformats.org/officeDocument/2006/relationships/oleObject" Target="../embeddings/oleObject48.bin"/><Relationship Id="rId22" Type="http://schemas.openxmlformats.org/officeDocument/2006/relationships/image" Target="../media/image43.wmf"/><Relationship Id="rId27" Type="http://schemas.openxmlformats.org/officeDocument/2006/relationships/oleObject" Target="../embeddings/oleObject56.bin"/><Relationship Id="rId30" Type="http://schemas.openxmlformats.org/officeDocument/2006/relationships/image" Target="../media/image47.wmf"/><Relationship Id="rId35" Type="http://schemas.openxmlformats.org/officeDocument/2006/relationships/image" Target="../media/image49.wmf"/><Relationship Id="rId43" Type="http://schemas.openxmlformats.org/officeDocument/2006/relationships/oleObject" Target="../embeddings/oleObject65.bin"/><Relationship Id="rId8" Type="http://schemas.openxmlformats.org/officeDocument/2006/relationships/oleObject" Target="../embeddings/oleObject45.bin"/><Relationship Id="rId3" Type="http://schemas.openxmlformats.org/officeDocument/2006/relationships/notesSlide" Target="../notesSlides/notesSlide8.xml"/><Relationship Id="rId12" Type="http://schemas.openxmlformats.org/officeDocument/2006/relationships/oleObject" Target="../embeddings/oleObject47.bin"/><Relationship Id="rId17" Type="http://schemas.openxmlformats.org/officeDocument/2006/relationships/oleObject" Target="../embeddings/oleObject51.bin"/><Relationship Id="rId25" Type="http://schemas.openxmlformats.org/officeDocument/2006/relationships/oleObject" Target="../embeddings/oleObject55.bin"/><Relationship Id="rId33" Type="http://schemas.openxmlformats.org/officeDocument/2006/relationships/oleObject" Target="../embeddings/oleObject59.bin"/><Relationship Id="rId38" Type="http://schemas.openxmlformats.org/officeDocument/2006/relationships/oleObject" Target="../embeddings/oleObject62.bin"/><Relationship Id="rId46" Type="http://schemas.openxmlformats.org/officeDocument/2006/relationships/image" Target="../media/image54.wmf"/><Relationship Id="rId20" Type="http://schemas.openxmlformats.org/officeDocument/2006/relationships/image" Target="../media/image42.wmf"/><Relationship Id="rId41" Type="http://schemas.openxmlformats.org/officeDocument/2006/relationships/oleObject" Target="../embeddings/oleObject6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13" Type="http://schemas.openxmlformats.org/officeDocument/2006/relationships/image" Target="../media/image59.wmf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oleObject" Target="../embeddings/oleObject68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5" Type="http://schemas.openxmlformats.org/officeDocument/2006/relationships/image" Target="../media/image60.wmf"/><Relationship Id="rId10" Type="http://schemas.openxmlformats.org/officeDocument/2006/relationships/oleObject" Target="../embeddings/oleObject70.bin"/><Relationship Id="rId4" Type="http://schemas.openxmlformats.org/officeDocument/2006/relationships/oleObject" Target="../embeddings/oleObject67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7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/>
              <a:t>Section 2.2</a:t>
            </a:r>
            <a:br>
              <a:rPr lang="en-CA" dirty="0"/>
            </a:br>
            <a:r>
              <a:rPr lang="en-CA" dirty="0"/>
              <a:t>Horizontal and Vertical Translations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95691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2AB4C29-C409-1F4E-39F9-87E7AE85CB50}"/>
              </a:ext>
            </a:extLst>
          </p:cNvPr>
          <p:cNvSpPr txBox="1">
            <a:spLocks/>
          </p:cNvSpPr>
          <p:nvPr/>
        </p:nvSpPr>
        <p:spPr>
          <a:xfrm>
            <a:off x="263352" y="188640"/>
            <a:ext cx="9956800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/>
              <a:t>Practice: Indicate the translations for each of the following</a:t>
            </a:r>
            <a:endParaRPr lang="en-CA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07A900A-7D9D-7D25-F43D-DFC8AB56D8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3352" y="764704"/>
          <a:ext cx="5400600" cy="5686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54280" imgH="279360" progId="Equation.DSMT4">
                  <p:embed/>
                </p:oleObj>
              </mc:Choice>
              <mc:Fallback>
                <p:oleObj name="Equation" r:id="rId4" imgW="265428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07A900A-7D9D-7D25-F43D-DFC8AB56D8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3352" y="764704"/>
                        <a:ext cx="5400600" cy="5686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839BED2-9FF9-7A36-2BB7-DF9495D7F4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3353" y="2484439"/>
          <a:ext cx="5112568" cy="48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12720" imgH="228600" progId="Equation.DSMT4">
                  <p:embed/>
                </p:oleObj>
              </mc:Choice>
              <mc:Fallback>
                <p:oleObj name="Equation" r:id="rId6" imgW="241272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3839BED2-9FF9-7A36-2BB7-DF9495D7F4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3353" y="2484439"/>
                        <a:ext cx="5112568" cy="484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E2C2981-750D-B51C-AC4E-8F982E3DEE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344" y="4124627"/>
          <a:ext cx="419735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81080" imgH="253800" progId="Equation.DSMT4">
                  <p:embed/>
                </p:oleObj>
              </mc:Choice>
              <mc:Fallback>
                <p:oleObj name="Equation" r:id="rId8" imgW="198108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E2C2981-750D-B51C-AC4E-8F982E3DEE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91344" y="4124627"/>
                        <a:ext cx="4197350" cy="538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8B9467D0-E698-E3C8-3C1C-44580CA8D7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410" y="5818278"/>
          <a:ext cx="564515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41320" imgH="228600" progId="Equation.DSMT4">
                  <p:embed/>
                </p:oleObj>
              </mc:Choice>
              <mc:Fallback>
                <p:oleObj name="Equation" r:id="rId10" imgW="2641320" imgH="2286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8B9467D0-E698-E3C8-3C1C-44580CA8D7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06410" y="5818278"/>
                        <a:ext cx="5645150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039EAF3-B280-18AA-A0E7-B880FECB78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36160" y="692696"/>
          <a:ext cx="3906837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28800" imgH="279360" progId="Equation.DSMT4">
                  <p:embed/>
                </p:oleObj>
              </mc:Choice>
              <mc:Fallback>
                <p:oleObj name="Equation" r:id="rId12" imgW="1828800" imgH="2793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A039EAF3-B280-18AA-A0E7-B880FECB78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536160" y="692696"/>
                        <a:ext cx="3906837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5264AE8-9B36-3078-1D38-45F25A5516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92144" y="2426621"/>
          <a:ext cx="3672408" cy="530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30320" imgH="279360" progId="Equation.DSMT4">
                  <p:embed/>
                </p:oleObj>
              </mc:Choice>
              <mc:Fallback>
                <p:oleObj name="Equation" r:id="rId14" imgW="1930320" imgH="2793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5264AE8-9B36-3078-1D38-45F25A5516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392144" y="2426621"/>
                        <a:ext cx="3672408" cy="5305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BC8EFD1B-D2D2-285C-74D9-412F7E0091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70091" y="4005064"/>
          <a:ext cx="5116513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501640" imgH="228600" progId="Equation.DSMT4">
                  <p:embed/>
                </p:oleObj>
              </mc:Choice>
              <mc:Fallback>
                <p:oleObj name="Equation" r:id="rId16" imgW="2501640" imgH="2286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BC8EFD1B-D2D2-285C-74D9-412F7E0091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670091" y="4005064"/>
                        <a:ext cx="5116513" cy="465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83198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68E40-0020-4027-9C28-FD3321EEA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Multiple Translations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3CFF1-CABB-4BFB-9AA3-6D5AF9E49C8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992124"/>
            <a:ext cx="10801200" cy="2724908"/>
          </a:xfrm>
        </p:spPr>
        <p:txBody>
          <a:bodyPr>
            <a:normAutofit/>
          </a:bodyPr>
          <a:lstStyle/>
          <a:p>
            <a:r>
              <a:rPr lang="en-CA" sz="2200" dirty="0"/>
              <a:t>Multiple translations can occur with transformations, the key is to recognize whether if the translation is vertical OR horizontal</a:t>
            </a:r>
          </a:p>
          <a:p>
            <a:r>
              <a:rPr lang="en-CA" sz="2200" dirty="0" err="1"/>
              <a:t>Ie</a:t>
            </a:r>
            <a:r>
              <a:rPr lang="en-CA" sz="2200" dirty="0"/>
              <a:t>: a horizontal translation occurs if a constant is added or subtract to the “x” variable    AND a  vertical translation occurs if a constant is added or subtracted to the “y” variable</a:t>
            </a:r>
          </a:p>
          <a:p>
            <a:r>
              <a:rPr lang="en-CA" sz="2200" dirty="0"/>
              <a:t>There are also instances where a transformation can be either a horizontal or vertical translation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CFDF303-7E28-4807-AEA0-6C571046E5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10805"/>
              </p:ext>
            </p:extLst>
          </p:nvPr>
        </p:nvGraphicFramePr>
        <p:xfrm>
          <a:off x="5591944" y="274638"/>
          <a:ext cx="4176464" cy="549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30320" imgH="253800" progId="Equation.DSMT4">
                  <p:embed/>
                </p:oleObj>
              </mc:Choice>
              <mc:Fallback>
                <p:oleObj name="Equation" r:id="rId4" imgW="193032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CFDF303-7E28-4807-AEA0-6C571046E5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591944" y="274638"/>
                        <a:ext cx="4176464" cy="5495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A3F5A3D-DD83-42BD-B480-3921227A3A71}"/>
              </a:ext>
            </a:extLst>
          </p:cNvPr>
          <p:cNvSpPr txBox="1">
            <a:spLocks/>
          </p:cNvSpPr>
          <p:nvPr/>
        </p:nvSpPr>
        <p:spPr>
          <a:xfrm>
            <a:off x="287225" y="3656420"/>
            <a:ext cx="10801200" cy="5760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Ex: Indicate the translation for each of the following: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48F4BB6-C696-4284-AF06-0D51AD8E05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1746573"/>
              </p:ext>
            </p:extLst>
          </p:nvPr>
        </p:nvGraphicFramePr>
        <p:xfrm>
          <a:off x="335360" y="4127405"/>
          <a:ext cx="5400676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27200" imgH="228600" progId="Equation.DSMT4">
                  <p:embed/>
                </p:oleObj>
              </mc:Choice>
              <mc:Fallback>
                <p:oleObj name="Equation" r:id="rId6" imgW="252720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48F4BB6-C696-4284-AF06-0D51AD8E05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35360" y="4127405"/>
                        <a:ext cx="5400676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046EB19-53EB-48CB-BD5D-E27AE7EFED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8987649"/>
              </p:ext>
            </p:extLst>
          </p:nvPr>
        </p:nvGraphicFramePr>
        <p:xfrm>
          <a:off x="6727130" y="4022725"/>
          <a:ext cx="368935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26920" imgH="279360" progId="Equation.DSMT4">
                  <p:embed/>
                </p:oleObj>
              </mc:Choice>
              <mc:Fallback>
                <p:oleObj name="Equation" r:id="rId8" imgW="1726920" imgH="2793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046EB19-53EB-48CB-BD5D-E27AE7EFED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727130" y="4022725"/>
                        <a:ext cx="3689350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810462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51ABC-9D75-4F27-A4CB-2D4B45FFA41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188640"/>
            <a:ext cx="9956800" cy="50405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Indicate the translations for each of the following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46B76B4-FBF2-4E5D-93E4-3584474526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0642166"/>
              </p:ext>
            </p:extLst>
          </p:nvPr>
        </p:nvGraphicFramePr>
        <p:xfrm>
          <a:off x="341313" y="692150"/>
          <a:ext cx="418147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2480" imgH="241200" progId="Equation.DSMT4">
                  <p:embed/>
                </p:oleObj>
              </mc:Choice>
              <mc:Fallback>
                <p:oleObj name="Equation" r:id="rId4" imgW="1752480" imgH="241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46B76B4-FBF2-4E5D-93E4-3584474526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1313" y="692150"/>
                        <a:ext cx="4181475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0083F86-C699-43D3-9332-69D3A3DABB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7631074"/>
              </p:ext>
            </p:extLst>
          </p:nvPr>
        </p:nvGraphicFramePr>
        <p:xfrm>
          <a:off x="5807968" y="595418"/>
          <a:ext cx="3972920" cy="65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01720" imgH="279360" progId="Equation.DSMT4">
                  <p:embed/>
                </p:oleObj>
              </mc:Choice>
              <mc:Fallback>
                <p:oleObj name="Equation" r:id="rId6" imgW="1701720" imgH="2793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0083F86-C699-43D3-9332-69D3A3DABB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807968" y="595418"/>
                        <a:ext cx="3972920" cy="650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EB57B69-4175-488C-978C-56495A4115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0863103"/>
              </p:ext>
            </p:extLst>
          </p:nvPr>
        </p:nvGraphicFramePr>
        <p:xfrm>
          <a:off x="191344" y="3098800"/>
          <a:ext cx="4752528" cy="4660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23800" imgH="228600" progId="Equation.DSMT4">
                  <p:embed/>
                </p:oleObj>
              </mc:Choice>
              <mc:Fallback>
                <p:oleObj name="Equation" r:id="rId8" imgW="232380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EB57B69-4175-488C-978C-56495A4115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91344" y="3098800"/>
                        <a:ext cx="4752528" cy="4660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6FF44F6-74F5-41B1-B522-2203072F22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7226072"/>
              </p:ext>
            </p:extLst>
          </p:nvPr>
        </p:nvGraphicFramePr>
        <p:xfrm>
          <a:off x="5591944" y="3017318"/>
          <a:ext cx="6292412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44720" imgH="228600" progId="Equation.DSMT4">
                  <p:embed/>
                </p:oleObj>
              </mc:Choice>
              <mc:Fallback>
                <p:oleObj name="Equation" r:id="rId10" imgW="284472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6FF44F6-74F5-41B1-B522-2203072F22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591944" y="3017318"/>
                        <a:ext cx="6292412" cy="504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9240525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19433-33B5-453B-81C8-D8E4F9694B5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7023" y="200036"/>
            <a:ext cx="9956800" cy="4926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200" dirty="0"/>
              <a:t>Practice: Given the graph of y=f(x), what is the equation of the 2</a:t>
            </a:r>
            <a:r>
              <a:rPr lang="en-CA" sz="2200" baseline="30000" dirty="0"/>
              <a:t>nd</a:t>
            </a:r>
            <a:r>
              <a:rPr lang="en-CA" sz="2200" dirty="0"/>
              <a:t> graph</a:t>
            </a:r>
          </a:p>
        </p:txBody>
      </p:sp>
      <p:grpSp>
        <p:nvGrpSpPr>
          <p:cNvPr id="4" name="Group 7">
            <a:extLst>
              <a:ext uri="{FF2B5EF4-FFF2-40B4-BE49-F238E27FC236}">
                <a16:creationId xmlns:a16="http://schemas.microsoft.com/office/drawing/2014/main" id="{8E330063-C96C-4F16-A634-A8F4FE462E5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-148258" y="768237"/>
            <a:ext cx="2800564" cy="2998788"/>
            <a:chOff x="256" y="1240"/>
            <a:chExt cx="2552" cy="2916"/>
          </a:xfrm>
        </p:grpSpPr>
        <p:sp>
          <p:nvSpPr>
            <p:cNvPr id="5" name="AutoShape 6">
              <a:extLst>
                <a:ext uri="{FF2B5EF4-FFF2-40B4-BE49-F238E27FC236}">
                  <a16:creationId xmlns:a16="http://schemas.microsoft.com/office/drawing/2014/main" id="{CDE63516-D3B2-423A-A260-E44D33C9DA2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56" y="1246"/>
              <a:ext cx="253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76D7596C-377A-4D81-B071-98EB903647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" name="Line 9">
              <a:extLst>
                <a:ext uri="{FF2B5EF4-FFF2-40B4-BE49-F238E27FC236}">
                  <a16:creationId xmlns:a16="http://schemas.microsoft.com/office/drawing/2014/main" id="{488BFAF7-75D8-42BC-8774-D685615B2B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Line 10">
              <a:extLst>
                <a:ext uri="{FF2B5EF4-FFF2-40B4-BE49-F238E27FC236}">
                  <a16:creationId xmlns:a16="http://schemas.microsoft.com/office/drawing/2014/main" id="{60099D86-EA09-41F5-89CE-BF30423B54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11">
              <a:extLst>
                <a:ext uri="{FF2B5EF4-FFF2-40B4-BE49-F238E27FC236}">
                  <a16:creationId xmlns:a16="http://schemas.microsoft.com/office/drawing/2014/main" id="{3556FD9F-113D-4B69-A443-FF92B9C8B9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2">
              <a:extLst>
                <a:ext uri="{FF2B5EF4-FFF2-40B4-BE49-F238E27FC236}">
                  <a16:creationId xmlns:a16="http://schemas.microsoft.com/office/drawing/2014/main" id="{D7122C07-658E-44FC-91C4-52759D30E4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8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13">
              <a:extLst>
                <a:ext uri="{FF2B5EF4-FFF2-40B4-BE49-F238E27FC236}">
                  <a16:creationId xmlns:a16="http://schemas.microsoft.com/office/drawing/2014/main" id="{3C5566C5-C664-4255-90B1-1E847A6F59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8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14">
              <a:extLst>
                <a:ext uri="{FF2B5EF4-FFF2-40B4-BE49-F238E27FC236}">
                  <a16:creationId xmlns:a16="http://schemas.microsoft.com/office/drawing/2014/main" id="{5421FECC-53B3-4DAB-8B4B-7368D1C962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9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15">
              <a:extLst>
                <a:ext uri="{FF2B5EF4-FFF2-40B4-BE49-F238E27FC236}">
                  <a16:creationId xmlns:a16="http://schemas.microsoft.com/office/drawing/2014/main" id="{A46C4C56-BB53-4E33-A8A6-48E0D2F9B2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16">
              <a:extLst>
                <a:ext uri="{FF2B5EF4-FFF2-40B4-BE49-F238E27FC236}">
                  <a16:creationId xmlns:a16="http://schemas.microsoft.com/office/drawing/2014/main" id="{110E5FB1-5231-473F-9241-DC340B4699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17">
              <a:extLst>
                <a:ext uri="{FF2B5EF4-FFF2-40B4-BE49-F238E27FC236}">
                  <a16:creationId xmlns:a16="http://schemas.microsoft.com/office/drawing/2014/main" id="{B45D5CE9-C152-4EA6-AE3D-608CACD7C9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18">
              <a:extLst>
                <a:ext uri="{FF2B5EF4-FFF2-40B4-BE49-F238E27FC236}">
                  <a16:creationId xmlns:a16="http://schemas.microsoft.com/office/drawing/2014/main" id="{5721E5F7-8E10-4A91-841A-F7D94106CC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19">
              <a:extLst>
                <a:ext uri="{FF2B5EF4-FFF2-40B4-BE49-F238E27FC236}">
                  <a16:creationId xmlns:a16="http://schemas.microsoft.com/office/drawing/2014/main" id="{EAFF945B-4FBC-48C9-99B8-E76A94D480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0">
              <a:extLst>
                <a:ext uri="{FF2B5EF4-FFF2-40B4-BE49-F238E27FC236}">
                  <a16:creationId xmlns:a16="http://schemas.microsoft.com/office/drawing/2014/main" id="{7B553A68-D614-478F-947C-BF653314A2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1">
              <a:extLst>
                <a:ext uri="{FF2B5EF4-FFF2-40B4-BE49-F238E27FC236}">
                  <a16:creationId xmlns:a16="http://schemas.microsoft.com/office/drawing/2014/main" id="{58DF765A-BC96-4C8D-A4F1-F2A19416DC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2">
              <a:extLst>
                <a:ext uri="{FF2B5EF4-FFF2-40B4-BE49-F238E27FC236}">
                  <a16:creationId xmlns:a16="http://schemas.microsoft.com/office/drawing/2014/main" id="{B5CD6417-CF58-458B-8656-F80FA936EB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3">
              <a:extLst>
                <a:ext uri="{FF2B5EF4-FFF2-40B4-BE49-F238E27FC236}">
                  <a16:creationId xmlns:a16="http://schemas.microsoft.com/office/drawing/2014/main" id="{6205159E-4117-43A5-94AA-0267FECF38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4">
              <a:extLst>
                <a:ext uri="{FF2B5EF4-FFF2-40B4-BE49-F238E27FC236}">
                  <a16:creationId xmlns:a16="http://schemas.microsoft.com/office/drawing/2014/main" id="{95052B4F-BA44-45FE-879C-93FA55FFBC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5">
              <a:extLst>
                <a:ext uri="{FF2B5EF4-FFF2-40B4-BE49-F238E27FC236}">
                  <a16:creationId xmlns:a16="http://schemas.microsoft.com/office/drawing/2014/main" id="{87635731-B421-4F1E-888F-F05813AE12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6">
              <a:extLst>
                <a:ext uri="{FF2B5EF4-FFF2-40B4-BE49-F238E27FC236}">
                  <a16:creationId xmlns:a16="http://schemas.microsoft.com/office/drawing/2014/main" id="{64767142-6E4E-40C0-A7B3-47A7938D5F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7">
              <a:extLst>
                <a:ext uri="{FF2B5EF4-FFF2-40B4-BE49-F238E27FC236}">
                  <a16:creationId xmlns:a16="http://schemas.microsoft.com/office/drawing/2014/main" id="{07B6617C-341B-4A18-8DFA-4F089ED591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8">
              <a:extLst>
                <a:ext uri="{FF2B5EF4-FFF2-40B4-BE49-F238E27FC236}">
                  <a16:creationId xmlns:a16="http://schemas.microsoft.com/office/drawing/2014/main" id="{B4C2F3E0-1756-4653-8CBC-9788E51FB0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9">
              <a:extLst>
                <a:ext uri="{FF2B5EF4-FFF2-40B4-BE49-F238E27FC236}">
                  <a16:creationId xmlns:a16="http://schemas.microsoft.com/office/drawing/2014/main" id="{C01E14D8-98F8-4F74-9F95-98A68AAB6F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8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30">
              <a:extLst>
                <a:ext uri="{FF2B5EF4-FFF2-40B4-BE49-F238E27FC236}">
                  <a16:creationId xmlns:a16="http://schemas.microsoft.com/office/drawing/2014/main" id="{5E525FE7-949C-49C2-AD95-0AC2C9B0D5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9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31">
              <a:extLst>
                <a:ext uri="{FF2B5EF4-FFF2-40B4-BE49-F238E27FC236}">
                  <a16:creationId xmlns:a16="http://schemas.microsoft.com/office/drawing/2014/main" id="{4AAF13BA-934D-47C4-893E-D5269C353E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32">
              <a:extLst>
                <a:ext uri="{FF2B5EF4-FFF2-40B4-BE49-F238E27FC236}">
                  <a16:creationId xmlns:a16="http://schemas.microsoft.com/office/drawing/2014/main" id="{370438AC-48B7-4143-A71E-5B53BC139A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6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33">
              <a:extLst>
                <a:ext uri="{FF2B5EF4-FFF2-40B4-BE49-F238E27FC236}">
                  <a16:creationId xmlns:a16="http://schemas.microsoft.com/office/drawing/2014/main" id="{9F003797-51E4-4CF6-A2A0-44F0BDFF40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34">
              <a:extLst>
                <a:ext uri="{FF2B5EF4-FFF2-40B4-BE49-F238E27FC236}">
                  <a16:creationId xmlns:a16="http://schemas.microsoft.com/office/drawing/2014/main" id="{9EE368B9-9543-4EBA-A28C-EC54021B2E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2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  <p:sp>
          <p:nvSpPr>
            <p:cNvPr id="33" name="Line 35">
              <a:extLst>
                <a:ext uri="{FF2B5EF4-FFF2-40B4-BE49-F238E27FC236}">
                  <a16:creationId xmlns:a16="http://schemas.microsoft.com/office/drawing/2014/main" id="{86D50FE9-8D93-468D-A13C-910714FFB9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36">
              <a:extLst>
                <a:ext uri="{FF2B5EF4-FFF2-40B4-BE49-F238E27FC236}">
                  <a16:creationId xmlns:a16="http://schemas.microsoft.com/office/drawing/2014/main" id="{E6A58BC0-B25B-45E3-AE62-A2BC5EF7AB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8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37">
              <a:extLst>
                <a:ext uri="{FF2B5EF4-FFF2-40B4-BE49-F238E27FC236}">
                  <a16:creationId xmlns:a16="http://schemas.microsoft.com/office/drawing/2014/main" id="{D6728918-95E3-4AD0-8BF4-3B6B334113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38">
              <a:extLst>
                <a:ext uri="{FF2B5EF4-FFF2-40B4-BE49-F238E27FC236}">
                  <a16:creationId xmlns:a16="http://schemas.microsoft.com/office/drawing/2014/main" id="{A58FAF93-7876-4FF7-9584-DB105943E6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4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39">
              <a:extLst>
                <a:ext uri="{FF2B5EF4-FFF2-40B4-BE49-F238E27FC236}">
                  <a16:creationId xmlns:a16="http://schemas.microsoft.com/office/drawing/2014/main" id="{BFBCF72D-DF0E-47E7-9F65-321C55E211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40">
              <a:extLst>
                <a:ext uri="{FF2B5EF4-FFF2-40B4-BE49-F238E27FC236}">
                  <a16:creationId xmlns:a16="http://schemas.microsoft.com/office/drawing/2014/main" id="{14341271-3682-4409-8D7E-0A7F6C64B0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41">
              <a:extLst>
                <a:ext uri="{FF2B5EF4-FFF2-40B4-BE49-F238E27FC236}">
                  <a16:creationId xmlns:a16="http://schemas.microsoft.com/office/drawing/2014/main" id="{75FF6BFA-8039-4E23-916B-F99E33344B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1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42">
              <a:extLst>
                <a:ext uri="{FF2B5EF4-FFF2-40B4-BE49-F238E27FC236}">
                  <a16:creationId xmlns:a16="http://schemas.microsoft.com/office/drawing/2014/main" id="{6F382067-B19E-46E9-A432-14D9408E3E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43">
              <a:extLst>
                <a:ext uri="{FF2B5EF4-FFF2-40B4-BE49-F238E27FC236}">
                  <a16:creationId xmlns:a16="http://schemas.microsoft.com/office/drawing/2014/main" id="{6A8A79F2-0262-4846-99C3-29D4580D12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44">
              <a:extLst>
                <a:ext uri="{FF2B5EF4-FFF2-40B4-BE49-F238E27FC236}">
                  <a16:creationId xmlns:a16="http://schemas.microsoft.com/office/drawing/2014/main" id="{BB632C5E-FE15-47B5-8485-0790AE56DE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45">
              <a:extLst>
                <a:ext uri="{FF2B5EF4-FFF2-40B4-BE49-F238E27FC236}">
                  <a16:creationId xmlns:a16="http://schemas.microsoft.com/office/drawing/2014/main" id="{D59E7F9E-70AD-45FB-A2DB-A2B7264EE2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46">
              <a:extLst>
                <a:ext uri="{FF2B5EF4-FFF2-40B4-BE49-F238E27FC236}">
                  <a16:creationId xmlns:a16="http://schemas.microsoft.com/office/drawing/2014/main" id="{21EECE57-6446-4240-9167-4614B26E41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47">
              <a:extLst>
                <a:ext uri="{FF2B5EF4-FFF2-40B4-BE49-F238E27FC236}">
                  <a16:creationId xmlns:a16="http://schemas.microsoft.com/office/drawing/2014/main" id="{326884B2-0FF0-45D5-A349-CD12790F84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48">
              <a:extLst>
                <a:ext uri="{FF2B5EF4-FFF2-40B4-BE49-F238E27FC236}">
                  <a16:creationId xmlns:a16="http://schemas.microsoft.com/office/drawing/2014/main" id="{FFDB0351-1C1D-48A9-8C22-18711706F6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49">
              <a:extLst>
                <a:ext uri="{FF2B5EF4-FFF2-40B4-BE49-F238E27FC236}">
                  <a16:creationId xmlns:a16="http://schemas.microsoft.com/office/drawing/2014/main" id="{3420C010-9352-4731-BB43-BEDEC2D2EC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86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50">
              <a:extLst>
                <a:ext uri="{FF2B5EF4-FFF2-40B4-BE49-F238E27FC236}">
                  <a16:creationId xmlns:a16="http://schemas.microsoft.com/office/drawing/2014/main" id="{F4157183-7BF8-47C9-AEA9-DC694EF5A3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51">
              <a:extLst>
                <a:ext uri="{FF2B5EF4-FFF2-40B4-BE49-F238E27FC236}">
                  <a16:creationId xmlns:a16="http://schemas.microsoft.com/office/drawing/2014/main" id="{0CE7051D-17B3-464F-A9AE-AA388C6349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52">
              <a:extLst>
                <a:ext uri="{FF2B5EF4-FFF2-40B4-BE49-F238E27FC236}">
                  <a16:creationId xmlns:a16="http://schemas.microsoft.com/office/drawing/2014/main" id="{29E93768-1EF0-45BA-9CFC-8ED21DD53E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7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Rectangle 53">
              <a:extLst>
                <a:ext uri="{FF2B5EF4-FFF2-40B4-BE49-F238E27FC236}">
                  <a16:creationId xmlns:a16="http://schemas.microsoft.com/office/drawing/2014/main" id="{0A29DD79-1014-48C6-9510-89D052B6E5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5" y="2506"/>
              <a:ext cx="7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2" name="Freeform 54">
              <a:extLst>
                <a:ext uri="{FF2B5EF4-FFF2-40B4-BE49-F238E27FC236}">
                  <a16:creationId xmlns:a16="http://schemas.microsoft.com/office/drawing/2014/main" id="{1C5AAB07-BC43-4E63-B5BF-2220A2DFF8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9" y="2644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55">
              <a:extLst>
                <a:ext uri="{FF2B5EF4-FFF2-40B4-BE49-F238E27FC236}">
                  <a16:creationId xmlns:a16="http://schemas.microsoft.com/office/drawing/2014/main" id="{805EAB68-05DF-4D3D-BD4D-ECCCACE5EF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18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56">
              <a:extLst>
                <a:ext uri="{FF2B5EF4-FFF2-40B4-BE49-F238E27FC236}">
                  <a16:creationId xmlns:a16="http://schemas.microsoft.com/office/drawing/2014/main" id="{56B49CFD-076B-4C1D-B2B7-87610E3B51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57">
              <a:extLst>
                <a:ext uri="{FF2B5EF4-FFF2-40B4-BE49-F238E27FC236}">
                  <a16:creationId xmlns:a16="http://schemas.microsoft.com/office/drawing/2014/main" id="{4F868BB7-6922-4C51-87CA-01EA93CF3E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58">
              <a:extLst>
                <a:ext uri="{FF2B5EF4-FFF2-40B4-BE49-F238E27FC236}">
                  <a16:creationId xmlns:a16="http://schemas.microsoft.com/office/drawing/2014/main" id="{DA17DED1-CACB-425C-B301-15F33DB036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5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Rectangle 59">
              <a:extLst>
                <a:ext uri="{FF2B5EF4-FFF2-40B4-BE49-F238E27FC236}">
                  <a16:creationId xmlns:a16="http://schemas.microsoft.com/office/drawing/2014/main" id="{B26B8D61-4378-42B2-8391-62C293A2D2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2" y="1240"/>
              <a:ext cx="7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8" name="Freeform 60">
              <a:extLst>
                <a:ext uri="{FF2B5EF4-FFF2-40B4-BE49-F238E27FC236}">
                  <a16:creationId xmlns:a16="http://schemas.microsoft.com/office/drawing/2014/main" id="{662A47A4-6181-4526-A6D8-563FD9357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0" y="1258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Rectangle 61">
              <a:extLst>
                <a:ext uri="{FF2B5EF4-FFF2-40B4-BE49-F238E27FC236}">
                  <a16:creationId xmlns:a16="http://schemas.microsoft.com/office/drawing/2014/main" id="{FE5793B6-461C-475E-9835-62391DB7A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0" name="Line 62">
              <a:extLst>
                <a:ext uri="{FF2B5EF4-FFF2-40B4-BE49-F238E27FC236}">
                  <a16:creationId xmlns:a16="http://schemas.microsoft.com/office/drawing/2014/main" id="{275E0A2B-0E08-48ED-BDE5-81131FA930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Rectangle 63">
              <a:extLst>
                <a:ext uri="{FF2B5EF4-FFF2-40B4-BE49-F238E27FC236}">
                  <a16:creationId xmlns:a16="http://schemas.microsoft.com/office/drawing/2014/main" id="{E6E31C3B-2361-463D-8266-C1AE5B5BD3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62" name="Line 64">
              <a:extLst>
                <a:ext uri="{FF2B5EF4-FFF2-40B4-BE49-F238E27FC236}">
                  <a16:creationId xmlns:a16="http://schemas.microsoft.com/office/drawing/2014/main" id="{EA311AF9-A824-425B-8997-703CD7044D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Rectangle 65">
              <a:extLst>
                <a:ext uri="{FF2B5EF4-FFF2-40B4-BE49-F238E27FC236}">
                  <a16:creationId xmlns:a16="http://schemas.microsoft.com/office/drawing/2014/main" id="{64507666-B76F-4C94-B8B3-6903DC6EFE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64" name="Line 66">
              <a:extLst>
                <a:ext uri="{FF2B5EF4-FFF2-40B4-BE49-F238E27FC236}">
                  <a16:creationId xmlns:a16="http://schemas.microsoft.com/office/drawing/2014/main" id="{09A22436-A3F7-49A5-A52F-55BD8A7211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Rectangle 67">
              <a:extLst>
                <a:ext uri="{FF2B5EF4-FFF2-40B4-BE49-F238E27FC236}">
                  <a16:creationId xmlns:a16="http://schemas.microsoft.com/office/drawing/2014/main" id="{B6A32068-9EF3-482E-83A4-5289CDD26B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66" name="Line 68">
              <a:extLst>
                <a:ext uri="{FF2B5EF4-FFF2-40B4-BE49-F238E27FC236}">
                  <a16:creationId xmlns:a16="http://schemas.microsoft.com/office/drawing/2014/main" id="{FA0EC258-D254-44B5-B488-0463EE2863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Rectangle 69">
              <a:extLst>
                <a:ext uri="{FF2B5EF4-FFF2-40B4-BE49-F238E27FC236}">
                  <a16:creationId xmlns:a16="http://schemas.microsoft.com/office/drawing/2014/main" id="{05BF8BB5-9BD6-48E0-A95B-4B470FED10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8" name="Line 70">
              <a:extLst>
                <a:ext uri="{FF2B5EF4-FFF2-40B4-BE49-F238E27FC236}">
                  <a16:creationId xmlns:a16="http://schemas.microsoft.com/office/drawing/2014/main" id="{27D270E3-BC3F-4D1E-B303-878FF8F842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Rectangle 71">
              <a:extLst>
                <a:ext uri="{FF2B5EF4-FFF2-40B4-BE49-F238E27FC236}">
                  <a16:creationId xmlns:a16="http://schemas.microsoft.com/office/drawing/2014/main" id="{D8978E33-EE79-4893-9B9D-8767086D93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0" name="Rectangle 72">
              <a:extLst>
                <a:ext uri="{FF2B5EF4-FFF2-40B4-BE49-F238E27FC236}">
                  <a16:creationId xmlns:a16="http://schemas.microsoft.com/office/drawing/2014/main" id="{A5564A2D-9373-4ABD-92B4-D4A7EE6B6E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2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1" name="Line 73">
              <a:extLst>
                <a:ext uri="{FF2B5EF4-FFF2-40B4-BE49-F238E27FC236}">
                  <a16:creationId xmlns:a16="http://schemas.microsoft.com/office/drawing/2014/main" id="{F039C881-42A4-4610-A24C-F780AE8B8F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Rectangle 74">
              <a:extLst>
                <a:ext uri="{FF2B5EF4-FFF2-40B4-BE49-F238E27FC236}">
                  <a16:creationId xmlns:a16="http://schemas.microsoft.com/office/drawing/2014/main" id="{B565CCAE-436E-4C6C-870E-2B0CC632B0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5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3" name="Line 75">
              <a:extLst>
                <a:ext uri="{FF2B5EF4-FFF2-40B4-BE49-F238E27FC236}">
                  <a16:creationId xmlns:a16="http://schemas.microsoft.com/office/drawing/2014/main" id="{FD0ADB5D-FE7E-4560-B62E-EF0D1FFDA6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" name="Rectangle 76">
              <a:extLst>
                <a:ext uri="{FF2B5EF4-FFF2-40B4-BE49-F238E27FC236}">
                  <a16:creationId xmlns:a16="http://schemas.microsoft.com/office/drawing/2014/main" id="{D0DFE361-6E58-4755-9CD7-399F71D5B3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5" name="Line 77">
              <a:extLst>
                <a:ext uri="{FF2B5EF4-FFF2-40B4-BE49-F238E27FC236}">
                  <a16:creationId xmlns:a16="http://schemas.microsoft.com/office/drawing/2014/main" id="{E6EAAF57-FEB1-49E1-AA2C-BE7771E486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Rectangle 78">
              <a:extLst>
                <a:ext uri="{FF2B5EF4-FFF2-40B4-BE49-F238E27FC236}">
                  <a16:creationId xmlns:a16="http://schemas.microsoft.com/office/drawing/2014/main" id="{EE69634D-5F92-4300-8BC1-D180B2B531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77" name="Line 79">
              <a:extLst>
                <a:ext uri="{FF2B5EF4-FFF2-40B4-BE49-F238E27FC236}">
                  <a16:creationId xmlns:a16="http://schemas.microsoft.com/office/drawing/2014/main" id="{88EC6DEF-3852-451A-BF7F-49BB8147F8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8" name="Rectangle 80">
              <a:extLst>
                <a:ext uri="{FF2B5EF4-FFF2-40B4-BE49-F238E27FC236}">
                  <a16:creationId xmlns:a16="http://schemas.microsoft.com/office/drawing/2014/main" id="{DD761342-B7D6-4C4E-AF34-38F9EF865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9" name="Line 81">
              <a:extLst>
                <a:ext uri="{FF2B5EF4-FFF2-40B4-BE49-F238E27FC236}">
                  <a16:creationId xmlns:a16="http://schemas.microsoft.com/office/drawing/2014/main" id="{4FEDAAA0-ABDB-4A30-AB89-4ADFA3B648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0" name="Rectangle 82">
              <a:extLst>
                <a:ext uri="{FF2B5EF4-FFF2-40B4-BE49-F238E27FC236}">
                  <a16:creationId xmlns:a16="http://schemas.microsoft.com/office/drawing/2014/main" id="{C3E5B7DF-CA10-4203-BC12-14A8A77C2C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81" name="Rectangle 83">
              <a:extLst>
                <a:ext uri="{FF2B5EF4-FFF2-40B4-BE49-F238E27FC236}">
                  <a16:creationId xmlns:a16="http://schemas.microsoft.com/office/drawing/2014/main" id="{B759C1E6-52E4-4E26-A6E0-F7F7C7D659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84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82" name="Line 84">
              <a:extLst>
                <a:ext uri="{FF2B5EF4-FFF2-40B4-BE49-F238E27FC236}">
                  <a16:creationId xmlns:a16="http://schemas.microsoft.com/office/drawing/2014/main" id="{EFC7DDF6-0484-4082-9EC1-25AC5BED31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85">
              <a:extLst>
                <a:ext uri="{FF2B5EF4-FFF2-40B4-BE49-F238E27FC236}">
                  <a16:creationId xmlns:a16="http://schemas.microsoft.com/office/drawing/2014/main" id="{D698B8A3-32FC-47E4-8D0E-2A721B280F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60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84" name="Line 86">
              <a:extLst>
                <a:ext uri="{FF2B5EF4-FFF2-40B4-BE49-F238E27FC236}">
                  <a16:creationId xmlns:a16="http://schemas.microsoft.com/office/drawing/2014/main" id="{6AECFA50-94BC-4537-B368-179225FE48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66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Rectangle 87">
              <a:extLst>
                <a:ext uri="{FF2B5EF4-FFF2-40B4-BE49-F238E27FC236}">
                  <a16:creationId xmlns:a16="http://schemas.microsoft.com/office/drawing/2014/main" id="{06786DC1-CCAD-49CD-89D2-B21342A024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36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86" name="Line 88">
              <a:extLst>
                <a:ext uri="{FF2B5EF4-FFF2-40B4-BE49-F238E27FC236}">
                  <a16:creationId xmlns:a16="http://schemas.microsoft.com/office/drawing/2014/main" id="{BF052FD9-4DAF-4C6C-B7E9-6749A6DCDD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42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7" name="Rectangle 89">
              <a:extLst>
                <a:ext uri="{FF2B5EF4-FFF2-40B4-BE49-F238E27FC236}">
                  <a16:creationId xmlns:a16="http://schemas.microsoft.com/office/drawing/2014/main" id="{FF6B97C9-0AF0-4A60-8493-ED72D33D18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12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88" name="Line 90">
              <a:extLst>
                <a:ext uri="{FF2B5EF4-FFF2-40B4-BE49-F238E27FC236}">
                  <a16:creationId xmlns:a16="http://schemas.microsoft.com/office/drawing/2014/main" id="{7B8376CB-E655-4EC3-98C6-3500298E9E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18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Rectangle 91">
              <a:extLst>
                <a:ext uri="{FF2B5EF4-FFF2-40B4-BE49-F238E27FC236}">
                  <a16:creationId xmlns:a16="http://schemas.microsoft.com/office/drawing/2014/main" id="{88BE5B0C-DBC3-44A4-B608-8AFBD9E0C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288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90" name="Line 92">
              <a:extLst>
                <a:ext uri="{FF2B5EF4-FFF2-40B4-BE49-F238E27FC236}">
                  <a16:creationId xmlns:a16="http://schemas.microsoft.com/office/drawing/2014/main" id="{A683B992-5E40-4FC1-AB42-87583C2DE9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94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Rectangle 93">
              <a:extLst>
                <a:ext uri="{FF2B5EF4-FFF2-40B4-BE49-F238E27FC236}">
                  <a16:creationId xmlns:a16="http://schemas.microsoft.com/office/drawing/2014/main" id="{BCB261F3-25C8-4736-B055-0FED27C9E6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39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92" name="Line 94">
              <a:extLst>
                <a:ext uri="{FF2B5EF4-FFF2-40B4-BE49-F238E27FC236}">
                  <a16:creationId xmlns:a16="http://schemas.microsoft.com/office/drawing/2014/main" id="{E1A0916A-CA79-415E-8E5A-6CF20CD51A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45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3" name="Rectangle 95">
              <a:extLst>
                <a:ext uri="{FF2B5EF4-FFF2-40B4-BE49-F238E27FC236}">
                  <a16:creationId xmlns:a16="http://schemas.microsoft.com/office/drawing/2014/main" id="{932EDCAF-D3B8-452A-AFA7-51C8AFDC9B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15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94" name="Line 96">
              <a:extLst>
                <a:ext uri="{FF2B5EF4-FFF2-40B4-BE49-F238E27FC236}">
                  <a16:creationId xmlns:a16="http://schemas.microsoft.com/office/drawing/2014/main" id="{2AEA8CF0-6FDC-44F7-9B3C-66CC0D4543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21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5" name="Rectangle 97">
              <a:extLst>
                <a:ext uri="{FF2B5EF4-FFF2-40B4-BE49-F238E27FC236}">
                  <a16:creationId xmlns:a16="http://schemas.microsoft.com/office/drawing/2014/main" id="{302B521C-7041-413C-ADC0-D28DAD74D8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91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96" name="Line 98">
              <a:extLst>
                <a:ext uri="{FF2B5EF4-FFF2-40B4-BE49-F238E27FC236}">
                  <a16:creationId xmlns:a16="http://schemas.microsoft.com/office/drawing/2014/main" id="{3B455221-AC73-4575-B32D-1F172F8128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97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7" name="Rectangle 99">
              <a:extLst>
                <a:ext uri="{FF2B5EF4-FFF2-40B4-BE49-F238E27FC236}">
                  <a16:creationId xmlns:a16="http://schemas.microsoft.com/office/drawing/2014/main" id="{336C2148-78BD-4F47-81A2-34E82E40ED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67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98" name="Line 100">
              <a:extLst>
                <a:ext uri="{FF2B5EF4-FFF2-40B4-BE49-F238E27FC236}">
                  <a16:creationId xmlns:a16="http://schemas.microsoft.com/office/drawing/2014/main" id="{05DF95BE-2AD6-49AB-A634-12ED9E80F9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73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9" name="Rectangle 101">
              <a:extLst>
                <a:ext uri="{FF2B5EF4-FFF2-40B4-BE49-F238E27FC236}">
                  <a16:creationId xmlns:a16="http://schemas.microsoft.com/office/drawing/2014/main" id="{17817F82-89CE-471E-A25D-EE50C436ED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43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00" name="Line 102">
              <a:extLst>
                <a:ext uri="{FF2B5EF4-FFF2-40B4-BE49-F238E27FC236}">
                  <a16:creationId xmlns:a16="http://schemas.microsoft.com/office/drawing/2014/main" id="{EF674D36-21A0-4139-A19E-E4762407E3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49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1" name="Rectangle 104">
              <a:extLst>
                <a:ext uri="{FF2B5EF4-FFF2-40B4-BE49-F238E27FC236}">
                  <a16:creationId xmlns:a16="http://schemas.microsoft.com/office/drawing/2014/main" id="{B569B772-86D1-4075-9141-E9FF182FD8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102" name="Group 7">
            <a:extLst>
              <a:ext uri="{FF2B5EF4-FFF2-40B4-BE49-F238E27FC236}">
                <a16:creationId xmlns:a16="http://schemas.microsoft.com/office/drawing/2014/main" id="{94E9D8DD-16AE-46B7-B98C-4A8932CD879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711934" y="770874"/>
            <a:ext cx="2800564" cy="2998788"/>
            <a:chOff x="256" y="1240"/>
            <a:chExt cx="2552" cy="2916"/>
          </a:xfrm>
        </p:grpSpPr>
        <p:sp>
          <p:nvSpPr>
            <p:cNvPr id="103" name="AutoShape 6">
              <a:extLst>
                <a:ext uri="{FF2B5EF4-FFF2-40B4-BE49-F238E27FC236}">
                  <a16:creationId xmlns:a16="http://schemas.microsoft.com/office/drawing/2014/main" id="{C716083D-23C0-4809-B22D-696DBE0F6D1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56" y="1246"/>
              <a:ext cx="253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" name="Rectangle 8">
              <a:extLst>
                <a:ext uri="{FF2B5EF4-FFF2-40B4-BE49-F238E27FC236}">
                  <a16:creationId xmlns:a16="http://schemas.microsoft.com/office/drawing/2014/main" id="{8AB114A4-968A-4C38-A866-9DCA99737F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05" name="Line 9">
              <a:extLst>
                <a:ext uri="{FF2B5EF4-FFF2-40B4-BE49-F238E27FC236}">
                  <a16:creationId xmlns:a16="http://schemas.microsoft.com/office/drawing/2014/main" id="{D493D417-C57F-4F21-BEA9-9E01322B3D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" name="Line 10">
              <a:extLst>
                <a:ext uri="{FF2B5EF4-FFF2-40B4-BE49-F238E27FC236}">
                  <a16:creationId xmlns:a16="http://schemas.microsoft.com/office/drawing/2014/main" id="{062D244C-216F-40B1-B6C6-316431F3B3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" name="Line 11">
              <a:extLst>
                <a:ext uri="{FF2B5EF4-FFF2-40B4-BE49-F238E27FC236}">
                  <a16:creationId xmlns:a16="http://schemas.microsoft.com/office/drawing/2014/main" id="{8354B6C4-D179-4330-99E0-CCA5BF91E4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" name="Line 12">
              <a:extLst>
                <a:ext uri="{FF2B5EF4-FFF2-40B4-BE49-F238E27FC236}">
                  <a16:creationId xmlns:a16="http://schemas.microsoft.com/office/drawing/2014/main" id="{D273D574-3A91-4A94-955A-5FD0BEF0EC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8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" name="Line 13">
              <a:extLst>
                <a:ext uri="{FF2B5EF4-FFF2-40B4-BE49-F238E27FC236}">
                  <a16:creationId xmlns:a16="http://schemas.microsoft.com/office/drawing/2014/main" id="{DD3B24B2-E67A-4A6A-9A2F-F6D42CB355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8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" name="Line 14">
              <a:extLst>
                <a:ext uri="{FF2B5EF4-FFF2-40B4-BE49-F238E27FC236}">
                  <a16:creationId xmlns:a16="http://schemas.microsoft.com/office/drawing/2014/main" id="{0E1429FA-EC96-4C9B-9D03-3779A7D5DC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9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" name="Line 15">
              <a:extLst>
                <a:ext uri="{FF2B5EF4-FFF2-40B4-BE49-F238E27FC236}">
                  <a16:creationId xmlns:a16="http://schemas.microsoft.com/office/drawing/2014/main" id="{63F13412-4B2F-45BB-B82E-0CA012015C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Line 16">
              <a:extLst>
                <a:ext uri="{FF2B5EF4-FFF2-40B4-BE49-F238E27FC236}">
                  <a16:creationId xmlns:a16="http://schemas.microsoft.com/office/drawing/2014/main" id="{F019ADC1-0A25-4717-9316-C8969D2E63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" name="Line 17">
              <a:extLst>
                <a:ext uri="{FF2B5EF4-FFF2-40B4-BE49-F238E27FC236}">
                  <a16:creationId xmlns:a16="http://schemas.microsoft.com/office/drawing/2014/main" id="{02C5E1E3-9723-4EEA-805A-0626F5BD61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" name="Line 18">
              <a:extLst>
                <a:ext uri="{FF2B5EF4-FFF2-40B4-BE49-F238E27FC236}">
                  <a16:creationId xmlns:a16="http://schemas.microsoft.com/office/drawing/2014/main" id="{AEED1886-2A8A-4AC0-BBA2-4FB2AF5775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" name="Line 19">
              <a:extLst>
                <a:ext uri="{FF2B5EF4-FFF2-40B4-BE49-F238E27FC236}">
                  <a16:creationId xmlns:a16="http://schemas.microsoft.com/office/drawing/2014/main" id="{D221B8BF-A87F-4505-90DC-F8B1537E9D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6" name="Line 20">
              <a:extLst>
                <a:ext uri="{FF2B5EF4-FFF2-40B4-BE49-F238E27FC236}">
                  <a16:creationId xmlns:a16="http://schemas.microsoft.com/office/drawing/2014/main" id="{525B7DC0-ADB0-4FE4-8DB9-ECF6FBCEE2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7" name="Line 21">
              <a:extLst>
                <a:ext uri="{FF2B5EF4-FFF2-40B4-BE49-F238E27FC236}">
                  <a16:creationId xmlns:a16="http://schemas.microsoft.com/office/drawing/2014/main" id="{70153F26-5080-45DB-A949-FDF309992D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8" name="Line 22">
              <a:extLst>
                <a:ext uri="{FF2B5EF4-FFF2-40B4-BE49-F238E27FC236}">
                  <a16:creationId xmlns:a16="http://schemas.microsoft.com/office/drawing/2014/main" id="{06270AA8-936A-4C31-94FA-B9A267FBD0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9" name="Line 23">
              <a:extLst>
                <a:ext uri="{FF2B5EF4-FFF2-40B4-BE49-F238E27FC236}">
                  <a16:creationId xmlns:a16="http://schemas.microsoft.com/office/drawing/2014/main" id="{C2DA614B-22C1-40F3-800B-1D1498B8CE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0" name="Line 24">
              <a:extLst>
                <a:ext uri="{FF2B5EF4-FFF2-40B4-BE49-F238E27FC236}">
                  <a16:creationId xmlns:a16="http://schemas.microsoft.com/office/drawing/2014/main" id="{F9EA61AB-5282-4BEB-B2DB-5510BC48FD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1" name="Line 25">
              <a:extLst>
                <a:ext uri="{FF2B5EF4-FFF2-40B4-BE49-F238E27FC236}">
                  <a16:creationId xmlns:a16="http://schemas.microsoft.com/office/drawing/2014/main" id="{96BBD396-B074-46F7-A798-34D3913A6B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2" name="Line 26">
              <a:extLst>
                <a:ext uri="{FF2B5EF4-FFF2-40B4-BE49-F238E27FC236}">
                  <a16:creationId xmlns:a16="http://schemas.microsoft.com/office/drawing/2014/main" id="{4AE5C721-DE42-41BD-80E7-074AD9DEE9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" name="Line 27">
              <a:extLst>
                <a:ext uri="{FF2B5EF4-FFF2-40B4-BE49-F238E27FC236}">
                  <a16:creationId xmlns:a16="http://schemas.microsoft.com/office/drawing/2014/main" id="{2C3943D3-7B29-4406-AE2D-8A9114E78B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" name="Line 28">
              <a:extLst>
                <a:ext uri="{FF2B5EF4-FFF2-40B4-BE49-F238E27FC236}">
                  <a16:creationId xmlns:a16="http://schemas.microsoft.com/office/drawing/2014/main" id="{BD08F4C9-2B76-492A-A8F9-D57D70C427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" name="Line 29">
              <a:extLst>
                <a:ext uri="{FF2B5EF4-FFF2-40B4-BE49-F238E27FC236}">
                  <a16:creationId xmlns:a16="http://schemas.microsoft.com/office/drawing/2014/main" id="{546BFC35-7BCB-4631-853C-35392864BB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8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6" name="Line 30">
              <a:extLst>
                <a:ext uri="{FF2B5EF4-FFF2-40B4-BE49-F238E27FC236}">
                  <a16:creationId xmlns:a16="http://schemas.microsoft.com/office/drawing/2014/main" id="{A1EC7584-012A-4137-9293-7FD23BED3F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9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7" name="Line 31">
              <a:extLst>
                <a:ext uri="{FF2B5EF4-FFF2-40B4-BE49-F238E27FC236}">
                  <a16:creationId xmlns:a16="http://schemas.microsoft.com/office/drawing/2014/main" id="{C3BE0475-0B27-4C13-BE6B-5496013CE4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8" name="Line 32">
              <a:extLst>
                <a:ext uri="{FF2B5EF4-FFF2-40B4-BE49-F238E27FC236}">
                  <a16:creationId xmlns:a16="http://schemas.microsoft.com/office/drawing/2014/main" id="{BCDA4C63-35B8-45FD-BC9B-10B8A5FBB9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6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9" name="Line 33">
              <a:extLst>
                <a:ext uri="{FF2B5EF4-FFF2-40B4-BE49-F238E27FC236}">
                  <a16:creationId xmlns:a16="http://schemas.microsoft.com/office/drawing/2014/main" id="{90DACCD1-6AD8-4DFD-9C6D-8854CADAAF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0" name="Line 34">
              <a:extLst>
                <a:ext uri="{FF2B5EF4-FFF2-40B4-BE49-F238E27FC236}">
                  <a16:creationId xmlns:a16="http://schemas.microsoft.com/office/drawing/2014/main" id="{5BB63846-32D4-4C15-9356-2D1A673934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2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1" name="Line 35">
              <a:extLst>
                <a:ext uri="{FF2B5EF4-FFF2-40B4-BE49-F238E27FC236}">
                  <a16:creationId xmlns:a16="http://schemas.microsoft.com/office/drawing/2014/main" id="{4CD46DAF-668A-4453-AE8F-A4679380C7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2" name="Line 36">
              <a:extLst>
                <a:ext uri="{FF2B5EF4-FFF2-40B4-BE49-F238E27FC236}">
                  <a16:creationId xmlns:a16="http://schemas.microsoft.com/office/drawing/2014/main" id="{594B943B-6B30-4EAD-BC22-CEFD1642C0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8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3" name="Line 37">
              <a:extLst>
                <a:ext uri="{FF2B5EF4-FFF2-40B4-BE49-F238E27FC236}">
                  <a16:creationId xmlns:a16="http://schemas.microsoft.com/office/drawing/2014/main" id="{6310614A-E5FD-48C9-9E55-707C053406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4" name="Line 38">
              <a:extLst>
                <a:ext uri="{FF2B5EF4-FFF2-40B4-BE49-F238E27FC236}">
                  <a16:creationId xmlns:a16="http://schemas.microsoft.com/office/drawing/2014/main" id="{8565DFB7-C42C-4428-AC75-1418ED86C1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4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5" name="Line 39">
              <a:extLst>
                <a:ext uri="{FF2B5EF4-FFF2-40B4-BE49-F238E27FC236}">
                  <a16:creationId xmlns:a16="http://schemas.microsoft.com/office/drawing/2014/main" id="{2274A33D-772B-48DA-AE1B-4923AC58E4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6" name="Line 40">
              <a:extLst>
                <a:ext uri="{FF2B5EF4-FFF2-40B4-BE49-F238E27FC236}">
                  <a16:creationId xmlns:a16="http://schemas.microsoft.com/office/drawing/2014/main" id="{2DC1A391-AF46-4A9E-8402-E00916A1B9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7" name="Line 41">
              <a:extLst>
                <a:ext uri="{FF2B5EF4-FFF2-40B4-BE49-F238E27FC236}">
                  <a16:creationId xmlns:a16="http://schemas.microsoft.com/office/drawing/2014/main" id="{A08E2FE7-69CC-4D9E-9167-E1A4132E52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1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8" name="Line 42">
              <a:extLst>
                <a:ext uri="{FF2B5EF4-FFF2-40B4-BE49-F238E27FC236}">
                  <a16:creationId xmlns:a16="http://schemas.microsoft.com/office/drawing/2014/main" id="{534E285F-4E75-4142-B1CC-3510C89CE7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9" name="Line 43">
              <a:extLst>
                <a:ext uri="{FF2B5EF4-FFF2-40B4-BE49-F238E27FC236}">
                  <a16:creationId xmlns:a16="http://schemas.microsoft.com/office/drawing/2014/main" id="{81324771-33A5-4260-9314-175A7A9285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0" name="Line 44">
              <a:extLst>
                <a:ext uri="{FF2B5EF4-FFF2-40B4-BE49-F238E27FC236}">
                  <a16:creationId xmlns:a16="http://schemas.microsoft.com/office/drawing/2014/main" id="{B9699F1A-35BE-4B5A-92F0-8B1843F8F6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1" name="Line 45">
              <a:extLst>
                <a:ext uri="{FF2B5EF4-FFF2-40B4-BE49-F238E27FC236}">
                  <a16:creationId xmlns:a16="http://schemas.microsoft.com/office/drawing/2014/main" id="{EFDD47F0-3212-4AB0-A336-D55A85E96D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2" name="Line 46">
              <a:extLst>
                <a:ext uri="{FF2B5EF4-FFF2-40B4-BE49-F238E27FC236}">
                  <a16:creationId xmlns:a16="http://schemas.microsoft.com/office/drawing/2014/main" id="{91DA1872-0006-4580-8F88-439A98309F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" name="Line 47">
              <a:extLst>
                <a:ext uri="{FF2B5EF4-FFF2-40B4-BE49-F238E27FC236}">
                  <a16:creationId xmlns:a16="http://schemas.microsoft.com/office/drawing/2014/main" id="{5AB0C763-9927-4667-B72C-F75633BE8C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" name="Line 48">
              <a:extLst>
                <a:ext uri="{FF2B5EF4-FFF2-40B4-BE49-F238E27FC236}">
                  <a16:creationId xmlns:a16="http://schemas.microsoft.com/office/drawing/2014/main" id="{6F710A8E-DBD3-4B5A-B106-1562E91E02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" name="Line 49">
              <a:extLst>
                <a:ext uri="{FF2B5EF4-FFF2-40B4-BE49-F238E27FC236}">
                  <a16:creationId xmlns:a16="http://schemas.microsoft.com/office/drawing/2014/main" id="{C3E65B7F-F4F9-4E02-9329-EC3B96A8D7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86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" name="Line 50">
              <a:extLst>
                <a:ext uri="{FF2B5EF4-FFF2-40B4-BE49-F238E27FC236}">
                  <a16:creationId xmlns:a16="http://schemas.microsoft.com/office/drawing/2014/main" id="{0D7F7594-9A7A-4CA9-9730-D3058CE43F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7" name="Line 51">
              <a:extLst>
                <a:ext uri="{FF2B5EF4-FFF2-40B4-BE49-F238E27FC236}">
                  <a16:creationId xmlns:a16="http://schemas.microsoft.com/office/drawing/2014/main" id="{153ED798-29F6-4C74-ABFA-1BD970142B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8" name="Line 52">
              <a:extLst>
                <a:ext uri="{FF2B5EF4-FFF2-40B4-BE49-F238E27FC236}">
                  <a16:creationId xmlns:a16="http://schemas.microsoft.com/office/drawing/2014/main" id="{9F42A5CD-18CB-4126-8974-DABC08D3E2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7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9" name="Rectangle 53">
              <a:extLst>
                <a:ext uri="{FF2B5EF4-FFF2-40B4-BE49-F238E27FC236}">
                  <a16:creationId xmlns:a16="http://schemas.microsoft.com/office/drawing/2014/main" id="{DA089AE0-3CBA-46F5-AA97-54B8A6765D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5" y="2506"/>
              <a:ext cx="7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50" name="Freeform 54">
              <a:extLst>
                <a:ext uri="{FF2B5EF4-FFF2-40B4-BE49-F238E27FC236}">
                  <a16:creationId xmlns:a16="http://schemas.microsoft.com/office/drawing/2014/main" id="{EB6D7883-EA5A-4D28-B821-55DD416A22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9" y="2644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1" name="Line 55">
              <a:extLst>
                <a:ext uri="{FF2B5EF4-FFF2-40B4-BE49-F238E27FC236}">
                  <a16:creationId xmlns:a16="http://schemas.microsoft.com/office/drawing/2014/main" id="{AB2BD8AF-643C-4BA6-B7BC-99C8759AE4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18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2" name="Line 56">
              <a:extLst>
                <a:ext uri="{FF2B5EF4-FFF2-40B4-BE49-F238E27FC236}">
                  <a16:creationId xmlns:a16="http://schemas.microsoft.com/office/drawing/2014/main" id="{157B641D-665A-4E91-B8FF-1D6E4E3119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" name="Line 57">
              <a:extLst>
                <a:ext uri="{FF2B5EF4-FFF2-40B4-BE49-F238E27FC236}">
                  <a16:creationId xmlns:a16="http://schemas.microsoft.com/office/drawing/2014/main" id="{F466885F-DFA6-49D6-B1EA-E8824C0BA8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" name="Line 58">
              <a:extLst>
                <a:ext uri="{FF2B5EF4-FFF2-40B4-BE49-F238E27FC236}">
                  <a16:creationId xmlns:a16="http://schemas.microsoft.com/office/drawing/2014/main" id="{8B9EE2A5-0386-428B-8ECB-430B255D54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5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" name="Rectangle 59">
              <a:extLst>
                <a:ext uri="{FF2B5EF4-FFF2-40B4-BE49-F238E27FC236}">
                  <a16:creationId xmlns:a16="http://schemas.microsoft.com/office/drawing/2014/main" id="{EF65FF67-5C99-4B4C-AC07-57598D7F3F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2" y="1240"/>
              <a:ext cx="7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56" name="Freeform 60">
              <a:extLst>
                <a:ext uri="{FF2B5EF4-FFF2-40B4-BE49-F238E27FC236}">
                  <a16:creationId xmlns:a16="http://schemas.microsoft.com/office/drawing/2014/main" id="{9DAE2863-42A0-469B-A943-31EB5A70716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0" y="1258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7" name="Rectangle 61">
              <a:extLst>
                <a:ext uri="{FF2B5EF4-FFF2-40B4-BE49-F238E27FC236}">
                  <a16:creationId xmlns:a16="http://schemas.microsoft.com/office/drawing/2014/main" id="{735CD980-9D8B-4593-83E1-5E22EE4067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58" name="Line 62">
              <a:extLst>
                <a:ext uri="{FF2B5EF4-FFF2-40B4-BE49-F238E27FC236}">
                  <a16:creationId xmlns:a16="http://schemas.microsoft.com/office/drawing/2014/main" id="{6B4FC691-FDD8-4F3C-BB03-580B43F467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9" name="Rectangle 63">
              <a:extLst>
                <a:ext uri="{FF2B5EF4-FFF2-40B4-BE49-F238E27FC236}">
                  <a16:creationId xmlns:a16="http://schemas.microsoft.com/office/drawing/2014/main" id="{F84E97AC-026A-4C1A-95FC-5EDB273D33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60" name="Line 64">
              <a:extLst>
                <a:ext uri="{FF2B5EF4-FFF2-40B4-BE49-F238E27FC236}">
                  <a16:creationId xmlns:a16="http://schemas.microsoft.com/office/drawing/2014/main" id="{4BCCA9CE-95FF-4017-B530-22CFF9F201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1" name="Rectangle 65">
              <a:extLst>
                <a:ext uri="{FF2B5EF4-FFF2-40B4-BE49-F238E27FC236}">
                  <a16:creationId xmlns:a16="http://schemas.microsoft.com/office/drawing/2014/main" id="{B478FCE1-67B9-4298-8F7F-0F685A73BF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62" name="Line 66">
              <a:extLst>
                <a:ext uri="{FF2B5EF4-FFF2-40B4-BE49-F238E27FC236}">
                  <a16:creationId xmlns:a16="http://schemas.microsoft.com/office/drawing/2014/main" id="{250872B9-A8C3-47DF-B81F-D5AF52CABB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3" name="Rectangle 67">
              <a:extLst>
                <a:ext uri="{FF2B5EF4-FFF2-40B4-BE49-F238E27FC236}">
                  <a16:creationId xmlns:a16="http://schemas.microsoft.com/office/drawing/2014/main" id="{C9DCF8A3-9CF7-4812-99A5-A9C739ACBB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64" name="Line 68">
              <a:extLst>
                <a:ext uri="{FF2B5EF4-FFF2-40B4-BE49-F238E27FC236}">
                  <a16:creationId xmlns:a16="http://schemas.microsoft.com/office/drawing/2014/main" id="{0A73227D-0458-4207-ADBF-5CFE222CBD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" name="Rectangle 69">
              <a:extLst>
                <a:ext uri="{FF2B5EF4-FFF2-40B4-BE49-F238E27FC236}">
                  <a16:creationId xmlns:a16="http://schemas.microsoft.com/office/drawing/2014/main" id="{BCC72369-91CB-4B46-AC52-4B61A4A148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66" name="Line 70">
              <a:extLst>
                <a:ext uri="{FF2B5EF4-FFF2-40B4-BE49-F238E27FC236}">
                  <a16:creationId xmlns:a16="http://schemas.microsoft.com/office/drawing/2014/main" id="{CDA0A87A-CB1A-47D8-94D7-5B942B2A9D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7" name="Rectangle 71">
              <a:extLst>
                <a:ext uri="{FF2B5EF4-FFF2-40B4-BE49-F238E27FC236}">
                  <a16:creationId xmlns:a16="http://schemas.microsoft.com/office/drawing/2014/main" id="{ADDA2FE5-EE3E-4CDF-9F0A-FFE337B114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68" name="Rectangle 72">
              <a:extLst>
                <a:ext uri="{FF2B5EF4-FFF2-40B4-BE49-F238E27FC236}">
                  <a16:creationId xmlns:a16="http://schemas.microsoft.com/office/drawing/2014/main" id="{4CE940BF-D012-4276-AAA7-6F32505684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2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69" name="Line 73">
              <a:extLst>
                <a:ext uri="{FF2B5EF4-FFF2-40B4-BE49-F238E27FC236}">
                  <a16:creationId xmlns:a16="http://schemas.microsoft.com/office/drawing/2014/main" id="{594D4E1D-8452-4B79-89B8-76990A69DA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0" name="Rectangle 74">
              <a:extLst>
                <a:ext uri="{FF2B5EF4-FFF2-40B4-BE49-F238E27FC236}">
                  <a16:creationId xmlns:a16="http://schemas.microsoft.com/office/drawing/2014/main" id="{95A1733E-801D-44B4-B0A5-0347DA5083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5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71" name="Line 75">
              <a:extLst>
                <a:ext uri="{FF2B5EF4-FFF2-40B4-BE49-F238E27FC236}">
                  <a16:creationId xmlns:a16="http://schemas.microsoft.com/office/drawing/2014/main" id="{E0C6CA12-5CD0-4F70-BB23-261ABA44AE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2" name="Rectangle 76">
              <a:extLst>
                <a:ext uri="{FF2B5EF4-FFF2-40B4-BE49-F238E27FC236}">
                  <a16:creationId xmlns:a16="http://schemas.microsoft.com/office/drawing/2014/main" id="{C0828FD5-3877-4AC4-B4FB-A59237F3C6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73" name="Line 77">
              <a:extLst>
                <a:ext uri="{FF2B5EF4-FFF2-40B4-BE49-F238E27FC236}">
                  <a16:creationId xmlns:a16="http://schemas.microsoft.com/office/drawing/2014/main" id="{C880DE01-3B0C-4670-BFC5-E2D06689EB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" name="Rectangle 78">
              <a:extLst>
                <a:ext uri="{FF2B5EF4-FFF2-40B4-BE49-F238E27FC236}">
                  <a16:creationId xmlns:a16="http://schemas.microsoft.com/office/drawing/2014/main" id="{783740C7-2F17-454F-A106-F86E781E91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75" name="Line 79">
              <a:extLst>
                <a:ext uri="{FF2B5EF4-FFF2-40B4-BE49-F238E27FC236}">
                  <a16:creationId xmlns:a16="http://schemas.microsoft.com/office/drawing/2014/main" id="{D4F98DA9-4EE8-4BF5-B131-CBC210BECA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6" name="Rectangle 80">
              <a:extLst>
                <a:ext uri="{FF2B5EF4-FFF2-40B4-BE49-F238E27FC236}">
                  <a16:creationId xmlns:a16="http://schemas.microsoft.com/office/drawing/2014/main" id="{33B52521-998D-48D5-B7F5-6048AD4076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77" name="Line 81">
              <a:extLst>
                <a:ext uri="{FF2B5EF4-FFF2-40B4-BE49-F238E27FC236}">
                  <a16:creationId xmlns:a16="http://schemas.microsoft.com/office/drawing/2014/main" id="{F5C15D1C-2335-47EA-88B2-E9396190D4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8" name="Rectangle 82">
              <a:extLst>
                <a:ext uri="{FF2B5EF4-FFF2-40B4-BE49-F238E27FC236}">
                  <a16:creationId xmlns:a16="http://schemas.microsoft.com/office/drawing/2014/main" id="{7AA612F4-9952-474D-8A9B-6C17228E6F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79" name="Rectangle 83">
              <a:extLst>
                <a:ext uri="{FF2B5EF4-FFF2-40B4-BE49-F238E27FC236}">
                  <a16:creationId xmlns:a16="http://schemas.microsoft.com/office/drawing/2014/main" id="{B34B471E-45D0-4391-B113-E8C6FC2CC9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84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80" name="Line 84">
              <a:extLst>
                <a:ext uri="{FF2B5EF4-FFF2-40B4-BE49-F238E27FC236}">
                  <a16:creationId xmlns:a16="http://schemas.microsoft.com/office/drawing/2014/main" id="{7524B18B-9D49-40F3-A8E5-E11FF32F2E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1" name="Rectangle 85">
              <a:extLst>
                <a:ext uri="{FF2B5EF4-FFF2-40B4-BE49-F238E27FC236}">
                  <a16:creationId xmlns:a16="http://schemas.microsoft.com/office/drawing/2014/main" id="{EC1E3A0C-14C4-4561-8CFD-70CAA79984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60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82" name="Line 86">
              <a:extLst>
                <a:ext uri="{FF2B5EF4-FFF2-40B4-BE49-F238E27FC236}">
                  <a16:creationId xmlns:a16="http://schemas.microsoft.com/office/drawing/2014/main" id="{41140749-EC5B-4E2B-9BE0-44C40457F6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66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3" name="Rectangle 87">
              <a:extLst>
                <a:ext uri="{FF2B5EF4-FFF2-40B4-BE49-F238E27FC236}">
                  <a16:creationId xmlns:a16="http://schemas.microsoft.com/office/drawing/2014/main" id="{ABF984F2-AE17-4B88-9BDF-9C9B57EBF6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36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84" name="Line 88">
              <a:extLst>
                <a:ext uri="{FF2B5EF4-FFF2-40B4-BE49-F238E27FC236}">
                  <a16:creationId xmlns:a16="http://schemas.microsoft.com/office/drawing/2014/main" id="{146E8883-5AD1-4267-91DA-98652706C8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42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" name="Rectangle 89">
              <a:extLst>
                <a:ext uri="{FF2B5EF4-FFF2-40B4-BE49-F238E27FC236}">
                  <a16:creationId xmlns:a16="http://schemas.microsoft.com/office/drawing/2014/main" id="{5A2AEF87-3756-4955-BAD9-ED187AC85E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12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86" name="Line 90">
              <a:extLst>
                <a:ext uri="{FF2B5EF4-FFF2-40B4-BE49-F238E27FC236}">
                  <a16:creationId xmlns:a16="http://schemas.microsoft.com/office/drawing/2014/main" id="{E1360457-3AFC-4CF2-97D7-4EBCF063FE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18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" name="Rectangle 91">
              <a:extLst>
                <a:ext uri="{FF2B5EF4-FFF2-40B4-BE49-F238E27FC236}">
                  <a16:creationId xmlns:a16="http://schemas.microsoft.com/office/drawing/2014/main" id="{A9410497-2FF6-448D-A1BD-0290F0C46F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288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88" name="Line 92">
              <a:extLst>
                <a:ext uri="{FF2B5EF4-FFF2-40B4-BE49-F238E27FC236}">
                  <a16:creationId xmlns:a16="http://schemas.microsoft.com/office/drawing/2014/main" id="{B61B75FE-C286-4F6F-BA17-0C5696BAC8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94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9" name="Rectangle 93">
              <a:extLst>
                <a:ext uri="{FF2B5EF4-FFF2-40B4-BE49-F238E27FC236}">
                  <a16:creationId xmlns:a16="http://schemas.microsoft.com/office/drawing/2014/main" id="{1C5B551F-F236-4D9D-A97C-1BE08F7095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39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90" name="Line 94">
              <a:extLst>
                <a:ext uri="{FF2B5EF4-FFF2-40B4-BE49-F238E27FC236}">
                  <a16:creationId xmlns:a16="http://schemas.microsoft.com/office/drawing/2014/main" id="{7F2E051E-3351-475A-9805-55BCF9EBC2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45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1" name="Rectangle 95">
              <a:extLst>
                <a:ext uri="{FF2B5EF4-FFF2-40B4-BE49-F238E27FC236}">
                  <a16:creationId xmlns:a16="http://schemas.microsoft.com/office/drawing/2014/main" id="{FC33B7A1-AC92-433A-91CF-C9A3BBB82E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15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92" name="Line 96">
              <a:extLst>
                <a:ext uri="{FF2B5EF4-FFF2-40B4-BE49-F238E27FC236}">
                  <a16:creationId xmlns:a16="http://schemas.microsoft.com/office/drawing/2014/main" id="{19E0B782-7C34-4B61-8A06-44D1515371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21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3" name="Rectangle 97">
              <a:extLst>
                <a:ext uri="{FF2B5EF4-FFF2-40B4-BE49-F238E27FC236}">
                  <a16:creationId xmlns:a16="http://schemas.microsoft.com/office/drawing/2014/main" id="{EA5110CB-7539-471B-A633-3D691E3C43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91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94" name="Line 98">
              <a:extLst>
                <a:ext uri="{FF2B5EF4-FFF2-40B4-BE49-F238E27FC236}">
                  <a16:creationId xmlns:a16="http://schemas.microsoft.com/office/drawing/2014/main" id="{8EAB7C06-E8F1-48CC-BC90-394FA508A3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97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" name="Rectangle 99">
              <a:extLst>
                <a:ext uri="{FF2B5EF4-FFF2-40B4-BE49-F238E27FC236}">
                  <a16:creationId xmlns:a16="http://schemas.microsoft.com/office/drawing/2014/main" id="{AA6E2DCD-F56F-4D62-9C18-7501449387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67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96" name="Line 100">
              <a:extLst>
                <a:ext uri="{FF2B5EF4-FFF2-40B4-BE49-F238E27FC236}">
                  <a16:creationId xmlns:a16="http://schemas.microsoft.com/office/drawing/2014/main" id="{D8D7612B-FEF5-4EFA-A7AB-EBF5F3D0A5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73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7" name="Rectangle 101">
              <a:extLst>
                <a:ext uri="{FF2B5EF4-FFF2-40B4-BE49-F238E27FC236}">
                  <a16:creationId xmlns:a16="http://schemas.microsoft.com/office/drawing/2014/main" id="{30B141F3-7984-44C3-9545-E2881C8E9F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43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98" name="Line 102">
              <a:extLst>
                <a:ext uri="{FF2B5EF4-FFF2-40B4-BE49-F238E27FC236}">
                  <a16:creationId xmlns:a16="http://schemas.microsoft.com/office/drawing/2014/main" id="{1DFB1579-6DC5-4045-AC37-00265E7AD3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49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9" name="Rectangle 104">
              <a:extLst>
                <a:ext uri="{FF2B5EF4-FFF2-40B4-BE49-F238E27FC236}">
                  <a16:creationId xmlns:a16="http://schemas.microsoft.com/office/drawing/2014/main" id="{39AB80BD-9534-4A7D-B499-DC7D05DD9C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94FE76E1-A6DF-4900-9F68-AA3B30793F00}"/>
              </a:ext>
            </a:extLst>
          </p:cNvPr>
          <p:cNvGrpSpPr/>
          <p:nvPr/>
        </p:nvGrpSpPr>
        <p:grpSpPr>
          <a:xfrm>
            <a:off x="546396" y="1521019"/>
            <a:ext cx="1848020" cy="1240240"/>
            <a:chOff x="1092953" y="1517486"/>
            <a:chExt cx="1848020" cy="1240240"/>
          </a:xfrm>
        </p:grpSpPr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3A4E5092-F94D-4513-AE1F-4F28E96F033D}"/>
                </a:ext>
              </a:extLst>
            </p:cNvPr>
            <p:cNvCxnSpPr/>
            <p:nvPr/>
          </p:nvCxnSpPr>
          <p:spPr>
            <a:xfrm flipV="1">
              <a:off x="1333573" y="1517486"/>
              <a:ext cx="922913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>
              <a:extLst>
                <a:ext uri="{FF2B5EF4-FFF2-40B4-BE49-F238E27FC236}">
                  <a16:creationId xmlns:a16="http://schemas.microsoft.com/office/drawing/2014/main" id="{7AA13D90-9789-45C4-8694-9350A050A4F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2953" y="1523656"/>
              <a:ext cx="256791" cy="123407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E623B6E9-BB71-4802-9915-4DA4C5E3C24E}"/>
                </a:ext>
              </a:extLst>
            </p:cNvPr>
            <p:cNvCxnSpPr>
              <a:cxnSpLocks/>
            </p:cNvCxnSpPr>
            <p:nvPr/>
          </p:nvCxnSpPr>
          <p:spPr>
            <a:xfrm>
              <a:off x="2247416" y="1518000"/>
              <a:ext cx="693557" cy="505969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9" name="Group 208">
            <a:extLst>
              <a:ext uri="{FF2B5EF4-FFF2-40B4-BE49-F238E27FC236}">
                <a16:creationId xmlns:a16="http://schemas.microsoft.com/office/drawing/2014/main" id="{3A93CBCB-FB6E-426B-810B-0724C12C541D}"/>
              </a:ext>
            </a:extLst>
          </p:cNvPr>
          <p:cNvGrpSpPr/>
          <p:nvPr/>
        </p:nvGrpSpPr>
        <p:grpSpPr>
          <a:xfrm>
            <a:off x="4076001" y="2517082"/>
            <a:ext cx="1848020" cy="1240240"/>
            <a:chOff x="1092953" y="1517486"/>
            <a:chExt cx="1848020" cy="1240240"/>
          </a:xfrm>
        </p:grpSpPr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083C0BDE-6AA4-441A-BFCE-5D650CF7BDFC}"/>
                </a:ext>
              </a:extLst>
            </p:cNvPr>
            <p:cNvCxnSpPr/>
            <p:nvPr/>
          </p:nvCxnSpPr>
          <p:spPr>
            <a:xfrm flipV="1">
              <a:off x="1333573" y="1517486"/>
              <a:ext cx="922913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D7B6AB4A-B7FB-4F6D-B5F2-F10BD649072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2953" y="1523656"/>
              <a:ext cx="256791" cy="123407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CAB8E1BE-EF1F-4233-B885-E8225082E7F6}"/>
                </a:ext>
              </a:extLst>
            </p:cNvPr>
            <p:cNvCxnSpPr>
              <a:cxnSpLocks/>
            </p:cNvCxnSpPr>
            <p:nvPr/>
          </p:nvCxnSpPr>
          <p:spPr>
            <a:xfrm>
              <a:off x="2247416" y="1518000"/>
              <a:ext cx="693557" cy="505969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13" name="Object 212">
            <a:extLst>
              <a:ext uri="{FF2B5EF4-FFF2-40B4-BE49-F238E27FC236}">
                <a16:creationId xmlns:a16="http://schemas.microsoft.com/office/drawing/2014/main" id="{3F487965-9E34-46F8-9130-3D43AD694E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2346155"/>
              </p:ext>
            </p:extLst>
          </p:nvPr>
        </p:nvGraphicFramePr>
        <p:xfrm>
          <a:off x="1364403" y="1150578"/>
          <a:ext cx="789420" cy="32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09480" imgH="253800" progId="Equation.DSMT4">
                  <p:embed/>
                </p:oleObj>
              </mc:Choice>
              <mc:Fallback>
                <p:oleObj name="Equation" r:id="rId4" imgW="609480" imgH="253800" progId="Equation.DSMT4">
                  <p:embed/>
                  <p:pic>
                    <p:nvPicPr>
                      <p:cNvPr id="213" name="Object 212">
                        <a:extLst>
                          <a:ext uri="{FF2B5EF4-FFF2-40B4-BE49-F238E27FC236}">
                            <a16:creationId xmlns:a16="http://schemas.microsoft.com/office/drawing/2014/main" id="{3F487965-9E34-46F8-9130-3D43AD694E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64403" y="1150578"/>
                        <a:ext cx="789420" cy="3289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" name="Object 213">
            <a:extLst>
              <a:ext uri="{FF2B5EF4-FFF2-40B4-BE49-F238E27FC236}">
                <a16:creationId xmlns:a16="http://schemas.microsoft.com/office/drawing/2014/main" id="{64508D7D-E01C-4856-93BE-2F18BB375E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5892649"/>
              </p:ext>
            </p:extLst>
          </p:nvPr>
        </p:nvGraphicFramePr>
        <p:xfrm>
          <a:off x="4379187" y="1882109"/>
          <a:ext cx="737250" cy="3567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19040" imgH="203040" progId="Equation.DSMT4">
                  <p:embed/>
                </p:oleObj>
              </mc:Choice>
              <mc:Fallback>
                <p:oleObj name="Equation" r:id="rId6" imgW="419040" imgH="203040" progId="Equation.DSMT4">
                  <p:embed/>
                  <p:pic>
                    <p:nvPicPr>
                      <p:cNvPr id="214" name="Object 213">
                        <a:extLst>
                          <a:ext uri="{FF2B5EF4-FFF2-40B4-BE49-F238E27FC236}">
                            <a16:creationId xmlns:a16="http://schemas.microsoft.com/office/drawing/2014/main" id="{64508D7D-E01C-4856-93BE-2F18BB375E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379187" y="1882109"/>
                        <a:ext cx="737250" cy="35673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" name="Group 7">
            <a:extLst>
              <a:ext uri="{FF2B5EF4-FFF2-40B4-BE49-F238E27FC236}">
                <a16:creationId xmlns:a16="http://schemas.microsoft.com/office/drawing/2014/main" id="{00FE0F4A-B166-4CB0-B572-8EE573C802A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094488" y="801121"/>
            <a:ext cx="2800564" cy="2998788"/>
            <a:chOff x="256" y="1240"/>
            <a:chExt cx="2552" cy="2916"/>
          </a:xfrm>
        </p:grpSpPr>
        <p:sp>
          <p:nvSpPr>
            <p:cNvPr id="216" name="AutoShape 6">
              <a:extLst>
                <a:ext uri="{FF2B5EF4-FFF2-40B4-BE49-F238E27FC236}">
                  <a16:creationId xmlns:a16="http://schemas.microsoft.com/office/drawing/2014/main" id="{F64E35B5-09DD-4D0C-B5D4-D50AE0003FD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56" y="1246"/>
              <a:ext cx="253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" name="Rectangle 8">
              <a:extLst>
                <a:ext uri="{FF2B5EF4-FFF2-40B4-BE49-F238E27FC236}">
                  <a16:creationId xmlns:a16="http://schemas.microsoft.com/office/drawing/2014/main" id="{9D0E7656-983A-4723-8299-C5F32BEFC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18" name="Line 9">
              <a:extLst>
                <a:ext uri="{FF2B5EF4-FFF2-40B4-BE49-F238E27FC236}">
                  <a16:creationId xmlns:a16="http://schemas.microsoft.com/office/drawing/2014/main" id="{BA965600-1520-4A74-8C19-3BF8353298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" name="Line 10">
              <a:extLst>
                <a:ext uri="{FF2B5EF4-FFF2-40B4-BE49-F238E27FC236}">
                  <a16:creationId xmlns:a16="http://schemas.microsoft.com/office/drawing/2014/main" id="{56DB062C-149F-4405-BFE5-7788A999C3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" name="Line 11">
              <a:extLst>
                <a:ext uri="{FF2B5EF4-FFF2-40B4-BE49-F238E27FC236}">
                  <a16:creationId xmlns:a16="http://schemas.microsoft.com/office/drawing/2014/main" id="{B300A956-878F-417A-9FAB-E90AF666C4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" name="Line 12">
              <a:extLst>
                <a:ext uri="{FF2B5EF4-FFF2-40B4-BE49-F238E27FC236}">
                  <a16:creationId xmlns:a16="http://schemas.microsoft.com/office/drawing/2014/main" id="{AF3E69DD-73CC-4115-9ECB-311647FA45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8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2" name="Line 13">
              <a:extLst>
                <a:ext uri="{FF2B5EF4-FFF2-40B4-BE49-F238E27FC236}">
                  <a16:creationId xmlns:a16="http://schemas.microsoft.com/office/drawing/2014/main" id="{DDD9FBC0-8088-429F-93BF-7AD47DC394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8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3" name="Line 14">
              <a:extLst>
                <a:ext uri="{FF2B5EF4-FFF2-40B4-BE49-F238E27FC236}">
                  <a16:creationId xmlns:a16="http://schemas.microsoft.com/office/drawing/2014/main" id="{B014ADD0-1961-4A85-B379-4D6D2F2819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9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4" name="Line 15">
              <a:extLst>
                <a:ext uri="{FF2B5EF4-FFF2-40B4-BE49-F238E27FC236}">
                  <a16:creationId xmlns:a16="http://schemas.microsoft.com/office/drawing/2014/main" id="{7963EE69-8527-465C-8464-96FCD295ED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5" name="Line 16">
              <a:extLst>
                <a:ext uri="{FF2B5EF4-FFF2-40B4-BE49-F238E27FC236}">
                  <a16:creationId xmlns:a16="http://schemas.microsoft.com/office/drawing/2014/main" id="{5B17C470-15CB-4640-A5DA-B708214AAE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6" name="Line 17">
              <a:extLst>
                <a:ext uri="{FF2B5EF4-FFF2-40B4-BE49-F238E27FC236}">
                  <a16:creationId xmlns:a16="http://schemas.microsoft.com/office/drawing/2014/main" id="{349E9053-1C6C-4612-8C2E-CF8620D71E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7" name="Line 18">
              <a:extLst>
                <a:ext uri="{FF2B5EF4-FFF2-40B4-BE49-F238E27FC236}">
                  <a16:creationId xmlns:a16="http://schemas.microsoft.com/office/drawing/2014/main" id="{6368FC75-0774-4445-85DC-6FE8E01D8D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8" name="Line 19">
              <a:extLst>
                <a:ext uri="{FF2B5EF4-FFF2-40B4-BE49-F238E27FC236}">
                  <a16:creationId xmlns:a16="http://schemas.microsoft.com/office/drawing/2014/main" id="{FC66D1FF-5071-4D2C-A542-E6797F0BF7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9" name="Line 20">
              <a:extLst>
                <a:ext uri="{FF2B5EF4-FFF2-40B4-BE49-F238E27FC236}">
                  <a16:creationId xmlns:a16="http://schemas.microsoft.com/office/drawing/2014/main" id="{E9186F5A-CA7E-4233-9F0E-4DA59BEFAA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0" name="Line 21">
              <a:extLst>
                <a:ext uri="{FF2B5EF4-FFF2-40B4-BE49-F238E27FC236}">
                  <a16:creationId xmlns:a16="http://schemas.microsoft.com/office/drawing/2014/main" id="{AE5A6EC0-E1AB-4FC2-8C87-CF031C9CCB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1" name="Line 22">
              <a:extLst>
                <a:ext uri="{FF2B5EF4-FFF2-40B4-BE49-F238E27FC236}">
                  <a16:creationId xmlns:a16="http://schemas.microsoft.com/office/drawing/2014/main" id="{090DDB0D-3224-4736-A568-3E7E4ED592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2" name="Line 23">
              <a:extLst>
                <a:ext uri="{FF2B5EF4-FFF2-40B4-BE49-F238E27FC236}">
                  <a16:creationId xmlns:a16="http://schemas.microsoft.com/office/drawing/2014/main" id="{4E91EDD3-64C1-4312-995E-C638BF0286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3" name="Line 24">
              <a:extLst>
                <a:ext uri="{FF2B5EF4-FFF2-40B4-BE49-F238E27FC236}">
                  <a16:creationId xmlns:a16="http://schemas.microsoft.com/office/drawing/2014/main" id="{C0CE5F06-7333-46C5-A221-DECD8DBB69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4" name="Line 25">
              <a:extLst>
                <a:ext uri="{FF2B5EF4-FFF2-40B4-BE49-F238E27FC236}">
                  <a16:creationId xmlns:a16="http://schemas.microsoft.com/office/drawing/2014/main" id="{D0065F66-E131-4752-BCD2-447EB57A58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" name="Line 26">
              <a:extLst>
                <a:ext uri="{FF2B5EF4-FFF2-40B4-BE49-F238E27FC236}">
                  <a16:creationId xmlns:a16="http://schemas.microsoft.com/office/drawing/2014/main" id="{73EA5F76-2697-47A7-BCBB-784FAFD66E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" name="Line 27">
              <a:extLst>
                <a:ext uri="{FF2B5EF4-FFF2-40B4-BE49-F238E27FC236}">
                  <a16:creationId xmlns:a16="http://schemas.microsoft.com/office/drawing/2014/main" id="{EB2E712A-B6B4-4BE0-B1EE-40120B92EC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7" name="Line 28">
              <a:extLst>
                <a:ext uri="{FF2B5EF4-FFF2-40B4-BE49-F238E27FC236}">
                  <a16:creationId xmlns:a16="http://schemas.microsoft.com/office/drawing/2014/main" id="{6838EEBA-D702-4CF1-9930-7B53824DEA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8" name="Line 29">
              <a:extLst>
                <a:ext uri="{FF2B5EF4-FFF2-40B4-BE49-F238E27FC236}">
                  <a16:creationId xmlns:a16="http://schemas.microsoft.com/office/drawing/2014/main" id="{3CEC6F7A-FA80-46AD-B583-BCD6117738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8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9" name="Line 30">
              <a:extLst>
                <a:ext uri="{FF2B5EF4-FFF2-40B4-BE49-F238E27FC236}">
                  <a16:creationId xmlns:a16="http://schemas.microsoft.com/office/drawing/2014/main" id="{5BD47898-004B-44C8-96F5-445F93952B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9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0" name="Line 31">
              <a:extLst>
                <a:ext uri="{FF2B5EF4-FFF2-40B4-BE49-F238E27FC236}">
                  <a16:creationId xmlns:a16="http://schemas.microsoft.com/office/drawing/2014/main" id="{22E48D6A-AC77-467F-9E5C-F033A7A7FD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1" name="Line 32">
              <a:extLst>
                <a:ext uri="{FF2B5EF4-FFF2-40B4-BE49-F238E27FC236}">
                  <a16:creationId xmlns:a16="http://schemas.microsoft.com/office/drawing/2014/main" id="{4CDAF811-F889-4233-A401-DCB0C6C51D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6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2" name="Line 33">
              <a:extLst>
                <a:ext uri="{FF2B5EF4-FFF2-40B4-BE49-F238E27FC236}">
                  <a16:creationId xmlns:a16="http://schemas.microsoft.com/office/drawing/2014/main" id="{45C7EDCB-7381-443A-9B85-57C8C6D86E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3" name="Line 34">
              <a:extLst>
                <a:ext uri="{FF2B5EF4-FFF2-40B4-BE49-F238E27FC236}">
                  <a16:creationId xmlns:a16="http://schemas.microsoft.com/office/drawing/2014/main" id="{7225CF8C-19AE-4FC7-9997-10F4CEBFBB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2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4" name="Line 35">
              <a:extLst>
                <a:ext uri="{FF2B5EF4-FFF2-40B4-BE49-F238E27FC236}">
                  <a16:creationId xmlns:a16="http://schemas.microsoft.com/office/drawing/2014/main" id="{602C56EB-249E-4366-A27D-E6D1724DC4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5" name="Line 36">
              <a:extLst>
                <a:ext uri="{FF2B5EF4-FFF2-40B4-BE49-F238E27FC236}">
                  <a16:creationId xmlns:a16="http://schemas.microsoft.com/office/drawing/2014/main" id="{F968F473-5F5C-4AB4-9DA4-46AB8406FA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8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6" name="Line 37">
              <a:extLst>
                <a:ext uri="{FF2B5EF4-FFF2-40B4-BE49-F238E27FC236}">
                  <a16:creationId xmlns:a16="http://schemas.microsoft.com/office/drawing/2014/main" id="{FE18FB55-60DF-415C-B5FB-8F2F81E49C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7" name="Line 38">
              <a:extLst>
                <a:ext uri="{FF2B5EF4-FFF2-40B4-BE49-F238E27FC236}">
                  <a16:creationId xmlns:a16="http://schemas.microsoft.com/office/drawing/2014/main" id="{993BC52F-1869-456D-8D97-3FBD3FBCEF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4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8" name="Line 39">
              <a:extLst>
                <a:ext uri="{FF2B5EF4-FFF2-40B4-BE49-F238E27FC236}">
                  <a16:creationId xmlns:a16="http://schemas.microsoft.com/office/drawing/2014/main" id="{1851AC7E-4C76-4D92-85B9-314B21EEF6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9" name="Line 40">
              <a:extLst>
                <a:ext uri="{FF2B5EF4-FFF2-40B4-BE49-F238E27FC236}">
                  <a16:creationId xmlns:a16="http://schemas.microsoft.com/office/drawing/2014/main" id="{D6D43083-F57E-4D25-ADFB-48C8AB1434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0" name="Line 41">
              <a:extLst>
                <a:ext uri="{FF2B5EF4-FFF2-40B4-BE49-F238E27FC236}">
                  <a16:creationId xmlns:a16="http://schemas.microsoft.com/office/drawing/2014/main" id="{573DE516-8298-470A-99FD-A4AC9D9A5F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1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1" name="Line 42">
              <a:extLst>
                <a:ext uri="{FF2B5EF4-FFF2-40B4-BE49-F238E27FC236}">
                  <a16:creationId xmlns:a16="http://schemas.microsoft.com/office/drawing/2014/main" id="{5D06C8CE-2B20-488A-87A4-51BD9DBDE4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2" name="Line 43">
              <a:extLst>
                <a:ext uri="{FF2B5EF4-FFF2-40B4-BE49-F238E27FC236}">
                  <a16:creationId xmlns:a16="http://schemas.microsoft.com/office/drawing/2014/main" id="{33062704-4421-4B26-8CEB-4CFCF1F231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3" name="Line 44">
              <a:extLst>
                <a:ext uri="{FF2B5EF4-FFF2-40B4-BE49-F238E27FC236}">
                  <a16:creationId xmlns:a16="http://schemas.microsoft.com/office/drawing/2014/main" id="{43F0F06A-93D3-42A6-84F0-C059926F98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4" name="Line 45">
              <a:extLst>
                <a:ext uri="{FF2B5EF4-FFF2-40B4-BE49-F238E27FC236}">
                  <a16:creationId xmlns:a16="http://schemas.microsoft.com/office/drawing/2014/main" id="{D7F3EE31-DB32-4143-AA24-69C84BF00E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5" name="Line 46">
              <a:extLst>
                <a:ext uri="{FF2B5EF4-FFF2-40B4-BE49-F238E27FC236}">
                  <a16:creationId xmlns:a16="http://schemas.microsoft.com/office/drawing/2014/main" id="{A2433203-E14E-48E3-BB89-00D9F40353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" name="Line 47">
              <a:extLst>
                <a:ext uri="{FF2B5EF4-FFF2-40B4-BE49-F238E27FC236}">
                  <a16:creationId xmlns:a16="http://schemas.microsoft.com/office/drawing/2014/main" id="{5B574F74-137B-4C43-8458-1DE44C2DD0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" name="Line 48">
              <a:extLst>
                <a:ext uri="{FF2B5EF4-FFF2-40B4-BE49-F238E27FC236}">
                  <a16:creationId xmlns:a16="http://schemas.microsoft.com/office/drawing/2014/main" id="{49283450-220E-488F-B24C-CC3F12B665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8" name="Line 49">
              <a:extLst>
                <a:ext uri="{FF2B5EF4-FFF2-40B4-BE49-F238E27FC236}">
                  <a16:creationId xmlns:a16="http://schemas.microsoft.com/office/drawing/2014/main" id="{A010C18A-948F-4AED-983E-A067D4AF9C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86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9" name="Line 50">
              <a:extLst>
                <a:ext uri="{FF2B5EF4-FFF2-40B4-BE49-F238E27FC236}">
                  <a16:creationId xmlns:a16="http://schemas.microsoft.com/office/drawing/2014/main" id="{F362C1EF-9133-4F89-AC49-9E4614E953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0" name="Line 51">
              <a:extLst>
                <a:ext uri="{FF2B5EF4-FFF2-40B4-BE49-F238E27FC236}">
                  <a16:creationId xmlns:a16="http://schemas.microsoft.com/office/drawing/2014/main" id="{F3C7D805-1B01-44BD-BE47-DFDA540336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1" name="Line 52">
              <a:extLst>
                <a:ext uri="{FF2B5EF4-FFF2-40B4-BE49-F238E27FC236}">
                  <a16:creationId xmlns:a16="http://schemas.microsoft.com/office/drawing/2014/main" id="{EE4565F8-C28D-4C5E-8DFB-2506CFBEE5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7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2" name="Rectangle 53">
              <a:extLst>
                <a:ext uri="{FF2B5EF4-FFF2-40B4-BE49-F238E27FC236}">
                  <a16:creationId xmlns:a16="http://schemas.microsoft.com/office/drawing/2014/main" id="{660B1FC9-5F00-49D1-8836-FC5DE6DE07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5" y="2506"/>
              <a:ext cx="7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63" name="Freeform 54">
              <a:extLst>
                <a:ext uri="{FF2B5EF4-FFF2-40B4-BE49-F238E27FC236}">
                  <a16:creationId xmlns:a16="http://schemas.microsoft.com/office/drawing/2014/main" id="{5E515A49-E6F9-4C2B-B174-059EFDA8B4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9" y="2644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4" name="Line 55">
              <a:extLst>
                <a:ext uri="{FF2B5EF4-FFF2-40B4-BE49-F238E27FC236}">
                  <a16:creationId xmlns:a16="http://schemas.microsoft.com/office/drawing/2014/main" id="{C054CC95-3725-47B1-A234-7B69F95D93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18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5" name="Line 56">
              <a:extLst>
                <a:ext uri="{FF2B5EF4-FFF2-40B4-BE49-F238E27FC236}">
                  <a16:creationId xmlns:a16="http://schemas.microsoft.com/office/drawing/2014/main" id="{BC6B1330-87FA-4BCA-9F24-8F6846E55F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" name="Line 57">
              <a:extLst>
                <a:ext uri="{FF2B5EF4-FFF2-40B4-BE49-F238E27FC236}">
                  <a16:creationId xmlns:a16="http://schemas.microsoft.com/office/drawing/2014/main" id="{36852AE0-A0B0-4E21-A126-1858BBFC18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7" name="Line 58">
              <a:extLst>
                <a:ext uri="{FF2B5EF4-FFF2-40B4-BE49-F238E27FC236}">
                  <a16:creationId xmlns:a16="http://schemas.microsoft.com/office/drawing/2014/main" id="{8504F7EB-B5D3-4D9B-8061-6F9A65F317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5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8" name="Rectangle 59">
              <a:extLst>
                <a:ext uri="{FF2B5EF4-FFF2-40B4-BE49-F238E27FC236}">
                  <a16:creationId xmlns:a16="http://schemas.microsoft.com/office/drawing/2014/main" id="{22DAC884-F270-49B6-A15F-2957540DA0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2" y="1240"/>
              <a:ext cx="7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69" name="Freeform 60">
              <a:extLst>
                <a:ext uri="{FF2B5EF4-FFF2-40B4-BE49-F238E27FC236}">
                  <a16:creationId xmlns:a16="http://schemas.microsoft.com/office/drawing/2014/main" id="{C206E18B-7DAB-4664-89D4-89BFF52A81B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0" y="1258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0" name="Rectangle 61">
              <a:extLst>
                <a:ext uri="{FF2B5EF4-FFF2-40B4-BE49-F238E27FC236}">
                  <a16:creationId xmlns:a16="http://schemas.microsoft.com/office/drawing/2014/main" id="{10EB58DF-23E9-4989-BAE6-D1783C9073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71" name="Line 62">
              <a:extLst>
                <a:ext uri="{FF2B5EF4-FFF2-40B4-BE49-F238E27FC236}">
                  <a16:creationId xmlns:a16="http://schemas.microsoft.com/office/drawing/2014/main" id="{6A31DCFD-39E7-4751-A971-BE3237C8CE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2" name="Rectangle 63">
              <a:extLst>
                <a:ext uri="{FF2B5EF4-FFF2-40B4-BE49-F238E27FC236}">
                  <a16:creationId xmlns:a16="http://schemas.microsoft.com/office/drawing/2014/main" id="{B61FA690-50FF-4268-8A70-7FAFE45240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273" name="Line 64">
              <a:extLst>
                <a:ext uri="{FF2B5EF4-FFF2-40B4-BE49-F238E27FC236}">
                  <a16:creationId xmlns:a16="http://schemas.microsoft.com/office/drawing/2014/main" id="{B3D448D0-934F-47BA-82A8-898ECCF2B1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4" name="Rectangle 65">
              <a:extLst>
                <a:ext uri="{FF2B5EF4-FFF2-40B4-BE49-F238E27FC236}">
                  <a16:creationId xmlns:a16="http://schemas.microsoft.com/office/drawing/2014/main" id="{21E23455-0F48-446C-8D39-0C4B58FF86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75" name="Line 66">
              <a:extLst>
                <a:ext uri="{FF2B5EF4-FFF2-40B4-BE49-F238E27FC236}">
                  <a16:creationId xmlns:a16="http://schemas.microsoft.com/office/drawing/2014/main" id="{BD80B5E5-770E-4F8F-A7D5-03D5038FDA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" name="Rectangle 67">
              <a:extLst>
                <a:ext uri="{FF2B5EF4-FFF2-40B4-BE49-F238E27FC236}">
                  <a16:creationId xmlns:a16="http://schemas.microsoft.com/office/drawing/2014/main" id="{7E6DA652-D277-4A46-BA36-3CE2629E37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277" name="Line 68">
              <a:extLst>
                <a:ext uri="{FF2B5EF4-FFF2-40B4-BE49-F238E27FC236}">
                  <a16:creationId xmlns:a16="http://schemas.microsoft.com/office/drawing/2014/main" id="{101E8893-6354-4B22-ADD6-9428639024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8" name="Rectangle 69">
              <a:extLst>
                <a:ext uri="{FF2B5EF4-FFF2-40B4-BE49-F238E27FC236}">
                  <a16:creationId xmlns:a16="http://schemas.microsoft.com/office/drawing/2014/main" id="{BEB41A0E-38C6-4F35-9424-F570679BDC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79" name="Line 70">
              <a:extLst>
                <a:ext uri="{FF2B5EF4-FFF2-40B4-BE49-F238E27FC236}">
                  <a16:creationId xmlns:a16="http://schemas.microsoft.com/office/drawing/2014/main" id="{80881AA4-9371-42F4-A918-374D45F20B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0" name="Rectangle 71">
              <a:extLst>
                <a:ext uri="{FF2B5EF4-FFF2-40B4-BE49-F238E27FC236}">
                  <a16:creationId xmlns:a16="http://schemas.microsoft.com/office/drawing/2014/main" id="{CB1E5F27-7E49-48AD-8958-67EAC8F2B0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81" name="Rectangle 72">
              <a:extLst>
                <a:ext uri="{FF2B5EF4-FFF2-40B4-BE49-F238E27FC236}">
                  <a16:creationId xmlns:a16="http://schemas.microsoft.com/office/drawing/2014/main" id="{AD77046E-8FD5-47C4-98FA-734D8313B5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2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82" name="Line 73">
              <a:extLst>
                <a:ext uri="{FF2B5EF4-FFF2-40B4-BE49-F238E27FC236}">
                  <a16:creationId xmlns:a16="http://schemas.microsoft.com/office/drawing/2014/main" id="{6D8C23FF-511D-42C7-9E11-4BC3E0604C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3" name="Rectangle 74">
              <a:extLst>
                <a:ext uri="{FF2B5EF4-FFF2-40B4-BE49-F238E27FC236}">
                  <a16:creationId xmlns:a16="http://schemas.microsoft.com/office/drawing/2014/main" id="{F63CF7F4-E80C-450A-AA41-10B675F1A0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5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84" name="Line 75">
              <a:extLst>
                <a:ext uri="{FF2B5EF4-FFF2-40B4-BE49-F238E27FC236}">
                  <a16:creationId xmlns:a16="http://schemas.microsoft.com/office/drawing/2014/main" id="{1F563B0D-0C36-48CF-BE07-B49E609F1D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5" name="Rectangle 76">
              <a:extLst>
                <a:ext uri="{FF2B5EF4-FFF2-40B4-BE49-F238E27FC236}">
                  <a16:creationId xmlns:a16="http://schemas.microsoft.com/office/drawing/2014/main" id="{587FA9DD-B516-4087-A32E-9E88F0044C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86" name="Line 77">
              <a:extLst>
                <a:ext uri="{FF2B5EF4-FFF2-40B4-BE49-F238E27FC236}">
                  <a16:creationId xmlns:a16="http://schemas.microsoft.com/office/drawing/2014/main" id="{7AD91B29-BE04-4D8B-9509-2FBCC3FA1B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" name="Rectangle 78">
              <a:extLst>
                <a:ext uri="{FF2B5EF4-FFF2-40B4-BE49-F238E27FC236}">
                  <a16:creationId xmlns:a16="http://schemas.microsoft.com/office/drawing/2014/main" id="{CCDDDC3A-2620-4A21-B7D8-939DA48C2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88" name="Line 79">
              <a:extLst>
                <a:ext uri="{FF2B5EF4-FFF2-40B4-BE49-F238E27FC236}">
                  <a16:creationId xmlns:a16="http://schemas.microsoft.com/office/drawing/2014/main" id="{B5FC3D19-4B74-457B-9C49-158339AD88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9" name="Rectangle 80">
              <a:extLst>
                <a:ext uri="{FF2B5EF4-FFF2-40B4-BE49-F238E27FC236}">
                  <a16:creationId xmlns:a16="http://schemas.microsoft.com/office/drawing/2014/main" id="{DEC7A1ED-C05E-4C3E-AA5C-0AC83F5D3E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90" name="Line 81">
              <a:extLst>
                <a:ext uri="{FF2B5EF4-FFF2-40B4-BE49-F238E27FC236}">
                  <a16:creationId xmlns:a16="http://schemas.microsoft.com/office/drawing/2014/main" id="{42EA009C-5B34-46FD-A784-AAA1D09C4E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1" name="Rectangle 82">
              <a:extLst>
                <a:ext uri="{FF2B5EF4-FFF2-40B4-BE49-F238E27FC236}">
                  <a16:creationId xmlns:a16="http://schemas.microsoft.com/office/drawing/2014/main" id="{59166851-BE7B-4E3E-BC23-914197729E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292" name="Rectangle 83">
              <a:extLst>
                <a:ext uri="{FF2B5EF4-FFF2-40B4-BE49-F238E27FC236}">
                  <a16:creationId xmlns:a16="http://schemas.microsoft.com/office/drawing/2014/main" id="{5977FFEB-9453-4E3A-8214-9A6FB6D719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84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293" name="Line 84">
              <a:extLst>
                <a:ext uri="{FF2B5EF4-FFF2-40B4-BE49-F238E27FC236}">
                  <a16:creationId xmlns:a16="http://schemas.microsoft.com/office/drawing/2014/main" id="{3687EF97-BEE9-4706-AF95-DC49C81BE1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4" name="Rectangle 85">
              <a:extLst>
                <a:ext uri="{FF2B5EF4-FFF2-40B4-BE49-F238E27FC236}">
                  <a16:creationId xmlns:a16="http://schemas.microsoft.com/office/drawing/2014/main" id="{6B7087C4-FE8D-4AA5-9581-50346D989D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60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95" name="Line 86">
              <a:extLst>
                <a:ext uri="{FF2B5EF4-FFF2-40B4-BE49-F238E27FC236}">
                  <a16:creationId xmlns:a16="http://schemas.microsoft.com/office/drawing/2014/main" id="{6CA52293-2850-4DEB-A670-4404A0EFDF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66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6" name="Rectangle 87">
              <a:extLst>
                <a:ext uri="{FF2B5EF4-FFF2-40B4-BE49-F238E27FC236}">
                  <a16:creationId xmlns:a16="http://schemas.microsoft.com/office/drawing/2014/main" id="{19A6AA40-9DA4-4694-806A-44D0F33923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36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297" name="Line 88">
              <a:extLst>
                <a:ext uri="{FF2B5EF4-FFF2-40B4-BE49-F238E27FC236}">
                  <a16:creationId xmlns:a16="http://schemas.microsoft.com/office/drawing/2014/main" id="{72EA4C81-25CA-4929-878C-79D0880221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42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8" name="Rectangle 89">
              <a:extLst>
                <a:ext uri="{FF2B5EF4-FFF2-40B4-BE49-F238E27FC236}">
                  <a16:creationId xmlns:a16="http://schemas.microsoft.com/office/drawing/2014/main" id="{C1311A5A-637D-44A8-A01E-B0B8619211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12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99" name="Line 90">
              <a:extLst>
                <a:ext uri="{FF2B5EF4-FFF2-40B4-BE49-F238E27FC236}">
                  <a16:creationId xmlns:a16="http://schemas.microsoft.com/office/drawing/2014/main" id="{0E24F07E-5918-4ACE-9771-83B2C52B7A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18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0" name="Rectangle 91">
              <a:extLst>
                <a:ext uri="{FF2B5EF4-FFF2-40B4-BE49-F238E27FC236}">
                  <a16:creationId xmlns:a16="http://schemas.microsoft.com/office/drawing/2014/main" id="{CA0936FC-9BFA-46FB-B9A5-2FA8A15D04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288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01" name="Line 92">
              <a:extLst>
                <a:ext uri="{FF2B5EF4-FFF2-40B4-BE49-F238E27FC236}">
                  <a16:creationId xmlns:a16="http://schemas.microsoft.com/office/drawing/2014/main" id="{6680C526-A3A7-431D-B0B8-802538E4DC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94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2" name="Rectangle 93">
              <a:extLst>
                <a:ext uri="{FF2B5EF4-FFF2-40B4-BE49-F238E27FC236}">
                  <a16:creationId xmlns:a16="http://schemas.microsoft.com/office/drawing/2014/main" id="{8D9008B8-33A4-4E9D-A91E-E7AE55E3D3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39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03" name="Line 94">
              <a:extLst>
                <a:ext uri="{FF2B5EF4-FFF2-40B4-BE49-F238E27FC236}">
                  <a16:creationId xmlns:a16="http://schemas.microsoft.com/office/drawing/2014/main" id="{501DD856-2BB9-4E57-9839-16DBFC3FED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45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4" name="Rectangle 95">
              <a:extLst>
                <a:ext uri="{FF2B5EF4-FFF2-40B4-BE49-F238E27FC236}">
                  <a16:creationId xmlns:a16="http://schemas.microsoft.com/office/drawing/2014/main" id="{A7BF2B0F-BD61-46F9-91FA-1A2898E19A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15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05" name="Line 96">
              <a:extLst>
                <a:ext uri="{FF2B5EF4-FFF2-40B4-BE49-F238E27FC236}">
                  <a16:creationId xmlns:a16="http://schemas.microsoft.com/office/drawing/2014/main" id="{82AFCF6E-2D81-46B8-8AEC-7EAC6CC351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21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6" name="Rectangle 97">
              <a:extLst>
                <a:ext uri="{FF2B5EF4-FFF2-40B4-BE49-F238E27FC236}">
                  <a16:creationId xmlns:a16="http://schemas.microsoft.com/office/drawing/2014/main" id="{EF786AF1-29BA-4D95-BB28-61A40EA172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91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07" name="Line 98">
              <a:extLst>
                <a:ext uri="{FF2B5EF4-FFF2-40B4-BE49-F238E27FC236}">
                  <a16:creationId xmlns:a16="http://schemas.microsoft.com/office/drawing/2014/main" id="{DCF98EE4-1AF8-4E94-8B95-B96A1BF8F3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97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8" name="Rectangle 99">
              <a:extLst>
                <a:ext uri="{FF2B5EF4-FFF2-40B4-BE49-F238E27FC236}">
                  <a16:creationId xmlns:a16="http://schemas.microsoft.com/office/drawing/2014/main" id="{1CCE3F5C-66A0-46F1-B2FC-CB1ADA2DF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67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09" name="Line 100">
              <a:extLst>
                <a:ext uri="{FF2B5EF4-FFF2-40B4-BE49-F238E27FC236}">
                  <a16:creationId xmlns:a16="http://schemas.microsoft.com/office/drawing/2014/main" id="{1F27E87A-1C17-4386-A69C-094809336B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73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" name="Rectangle 101">
              <a:extLst>
                <a:ext uri="{FF2B5EF4-FFF2-40B4-BE49-F238E27FC236}">
                  <a16:creationId xmlns:a16="http://schemas.microsoft.com/office/drawing/2014/main" id="{1D7D20B7-0EED-42ED-B266-AC235A08FD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43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11" name="Line 102">
              <a:extLst>
                <a:ext uri="{FF2B5EF4-FFF2-40B4-BE49-F238E27FC236}">
                  <a16:creationId xmlns:a16="http://schemas.microsoft.com/office/drawing/2014/main" id="{393AFF7D-F73E-46AF-A56E-7E5E21D4D8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49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" name="Rectangle 104">
              <a:extLst>
                <a:ext uri="{FF2B5EF4-FFF2-40B4-BE49-F238E27FC236}">
                  <a16:creationId xmlns:a16="http://schemas.microsoft.com/office/drawing/2014/main" id="{434B6430-0699-43CD-954F-2C9D330D8B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313" name="Group 7">
            <a:extLst>
              <a:ext uri="{FF2B5EF4-FFF2-40B4-BE49-F238E27FC236}">
                <a16:creationId xmlns:a16="http://schemas.microsoft.com/office/drawing/2014/main" id="{4245A65C-EB99-4552-BFAB-A88FA9AFB03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154039" y="813462"/>
            <a:ext cx="2800564" cy="2998788"/>
            <a:chOff x="256" y="1240"/>
            <a:chExt cx="2552" cy="2916"/>
          </a:xfrm>
        </p:grpSpPr>
        <p:sp>
          <p:nvSpPr>
            <p:cNvPr id="314" name="AutoShape 6">
              <a:extLst>
                <a:ext uri="{FF2B5EF4-FFF2-40B4-BE49-F238E27FC236}">
                  <a16:creationId xmlns:a16="http://schemas.microsoft.com/office/drawing/2014/main" id="{5315EC49-961F-46DE-A211-B013A4F20D0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56" y="1246"/>
              <a:ext cx="253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" name="Rectangle 8">
              <a:extLst>
                <a:ext uri="{FF2B5EF4-FFF2-40B4-BE49-F238E27FC236}">
                  <a16:creationId xmlns:a16="http://schemas.microsoft.com/office/drawing/2014/main" id="{94484BAC-F4DB-463E-A010-38190583FD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16" name="Line 9">
              <a:extLst>
                <a:ext uri="{FF2B5EF4-FFF2-40B4-BE49-F238E27FC236}">
                  <a16:creationId xmlns:a16="http://schemas.microsoft.com/office/drawing/2014/main" id="{CE17E70A-DE0C-4203-8134-25776940D6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" name="Line 10">
              <a:extLst>
                <a:ext uri="{FF2B5EF4-FFF2-40B4-BE49-F238E27FC236}">
                  <a16:creationId xmlns:a16="http://schemas.microsoft.com/office/drawing/2014/main" id="{7BE5DE87-D7B6-4813-9D69-9696DA9A9E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" name="Line 11">
              <a:extLst>
                <a:ext uri="{FF2B5EF4-FFF2-40B4-BE49-F238E27FC236}">
                  <a16:creationId xmlns:a16="http://schemas.microsoft.com/office/drawing/2014/main" id="{ED067F31-B36B-4A06-8CD2-6A0CF3A129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" name="Line 12">
              <a:extLst>
                <a:ext uri="{FF2B5EF4-FFF2-40B4-BE49-F238E27FC236}">
                  <a16:creationId xmlns:a16="http://schemas.microsoft.com/office/drawing/2014/main" id="{36706A18-31CD-4EB1-9675-09EDC456DC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8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" name="Line 13">
              <a:extLst>
                <a:ext uri="{FF2B5EF4-FFF2-40B4-BE49-F238E27FC236}">
                  <a16:creationId xmlns:a16="http://schemas.microsoft.com/office/drawing/2014/main" id="{02F9DE52-4576-44AD-8C91-11EB84C908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8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" name="Line 14">
              <a:extLst>
                <a:ext uri="{FF2B5EF4-FFF2-40B4-BE49-F238E27FC236}">
                  <a16:creationId xmlns:a16="http://schemas.microsoft.com/office/drawing/2014/main" id="{D362F0F0-F776-4E75-8FE7-DAC2383103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9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" name="Line 15">
              <a:extLst>
                <a:ext uri="{FF2B5EF4-FFF2-40B4-BE49-F238E27FC236}">
                  <a16:creationId xmlns:a16="http://schemas.microsoft.com/office/drawing/2014/main" id="{E0E3458C-EEDF-4139-8444-CB2A5327E2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" name="Line 16">
              <a:extLst>
                <a:ext uri="{FF2B5EF4-FFF2-40B4-BE49-F238E27FC236}">
                  <a16:creationId xmlns:a16="http://schemas.microsoft.com/office/drawing/2014/main" id="{DC634F29-EDE2-42C6-AB33-550F43E289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" name="Line 17">
              <a:extLst>
                <a:ext uri="{FF2B5EF4-FFF2-40B4-BE49-F238E27FC236}">
                  <a16:creationId xmlns:a16="http://schemas.microsoft.com/office/drawing/2014/main" id="{3588E2A5-B68E-4377-9C28-A233C014C0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" name="Line 18">
              <a:extLst>
                <a:ext uri="{FF2B5EF4-FFF2-40B4-BE49-F238E27FC236}">
                  <a16:creationId xmlns:a16="http://schemas.microsoft.com/office/drawing/2014/main" id="{95DB409B-2C1D-477F-A52D-BEA20795DB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6" name="Line 19">
              <a:extLst>
                <a:ext uri="{FF2B5EF4-FFF2-40B4-BE49-F238E27FC236}">
                  <a16:creationId xmlns:a16="http://schemas.microsoft.com/office/drawing/2014/main" id="{F2C87867-7071-41A0-8525-B3AD36011D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7" name="Line 20">
              <a:extLst>
                <a:ext uri="{FF2B5EF4-FFF2-40B4-BE49-F238E27FC236}">
                  <a16:creationId xmlns:a16="http://schemas.microsoft.com/office/drawing/2014/main" id="{0ECF5EFA-0993-4880-8F81-201FBF05D4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8" name="Line 21">
              <a:extLst>
                <a:ext uri="{FF2B5EF4-FFF2-40B4-BE49-F238E27FC236}">
                  <a16:creationId xmlns:a16="http://schemas.microsoft.com/office/drawing/2014/main" id="{9B1D9643-6B54-45E2-A8B9-F61D2E6095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9" name="Line 22">
              <a:extLst>
                <a:ext uri="{FF2B5EF4-FFF2-40B4-BE49-F238E27FC236}">
                  <a16:creationId xmlns:a16="http://schemas.microsoft.com/office/drawing/2014/main" id="{F3F18A31-EB7A-4415-B8C1-67A71A6C06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0" name="Line 23">
              <a:extLst>
                <a:ext uri="{FF2B5EF4-FFF2-40B4-BE49-F238E27FC236}">
                  <a16:creationId xmlns:a16="http://schemas.microsoft.com/office/drawing/2014/main" id="{65418D76-B43C-46AF-927B-7A3E8B6234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1" name="Line 24">
              <a:extLst>
                <a:ext uri="{FF2B5EF4-FFF2-40B4-BE49-F238E27FC236}">
                  <a16:creationId xmlns:a16="http://schemas.microsoft.com/office/drawing/2014/main" id="{818254C2-3E80-40C1-A782-D59B4A68F3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2" name="Line 25">
              <a:extLst>
                <a:ext uri="{FF2B5EF4-FFF2-40B4-BE49-F238E27FC236}">
                  <a16:creationId xmlns:a16="http://schemas.microsoft.com/office/drawing/2014/main" id="{3A01DE5D-DA5F-4FE7-B5F8-BFF5A0C9F7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3" name="Line 26">
              <a:extLst>
                <a:ext uri="{FF2B5EF4-FFF2-40B4-BE49-F238E27FC236}">
                  <a16:creationId xmlns:a16="http://schemas.microsoft.com/office/drawing/2014/main" id="{68F2CED1-4917-4602-9064-21F06365A0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4" name="Line 27">
              <a:extLst>
                <a:ext uri="{FF2B5EF4-FFF2-40B4-BE49-F238E27FC236}">
                  <a16:creationId xmlns:a16="http://schemas.microsoft.com/office/drawing/2014/main" id="{F31C4379-DA64-4536-92EC-89DE442058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5" name="Line 28">
              <a:extLst>
                <a:ext uri="{FF2B5EF4-FFF2-40B4-BE49-F238E27FC236}">
                  <a16:creationId xmlns:a16="http://schemas.microsoft.com/office/drawing/2014/main" id="{EEC3730D-B77E-4928-AFB4-8BDB167602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6" name="Line 29">
              <a:extLst>
                <a:ext uri="{FF2B5EF4-FFF2-40B4-BE49-F238E27FC236}">
                  <a16:creationId xmlns:a16="http://schemas.microsoft.com/office/drawing/2014/main" id="{4C21CCE2-019E-45E4-BC08-16C3C0EB3D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8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7" name="Line 30">
              <a:extLst>
                <a:ext uri="{FF2B5EF4-FFF2-40B4-BE49-F238E27FC236}">
                  <a16:creationId xmlns:a16="http://schemas.microsoft.com/office/drawing/2014/main" id="{A3096D33-5C8D-425F-936E-CCB2D0C5DE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9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" name="Line 31">
              <a:extLst>
                <a:ext uri="{FF2B5EF4-FFF2-40B4-BE49-F238E27FC236}">
                  <a16:creationId xmlns:a16="http://schemas.microsoft.com/office/drawing/2014/main" id="{142DCAAE-D62A-4E1A-83EF-E781E80EAB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9" name="Line 32">
              <a:extLst>
                <a:ext uri="{FF2B5EF4-FFF2-40B4-BE49-F238E27FC236}">
                  <a16:creationId xmlns:a16="http://schemas.microsoft.com/office/drawing/2014/main" id="{BE01D946-ACC4-4E73-B112-A20F53C996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6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0" name="Line 33">
              <a:extLst>
                <a:ext uri="{FF2B5EF4-FFF2-40B4-BE49-F238E27FC236}">
                  <a16:creationId xmlns:a16="http://schemas.microsoft.com/office/drawing/2014/main" id="{0775CDA2-BD5E-4990-A829-B4B698954B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1" name="Line 34">
              <a:extLst>
                <a:ext uri="{FF2B5EF4-FFF2-40B4-BE49-F238E27FC236}">
                  <a16:creationId xmlns:a16="http://schemas.microsoft.com/office/drawing/2014/main" id="{B42C022F-CD1A-4479-9232-7F742AE6EC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2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2" name="Line 35">
              <a:extLst>
                <a:ext uri="{FF2B5EF4-FFF2-40B4-BE49-F238E27FC236}">
                  <a16:creationId xmlns:a16="http://schemas.microsoft.com/office/drawing/2014/main" id="{89C1C54C-6E1F-42D4-852F-39630F849C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3" name="Line 36">
              <a:extLst>
                <a:ext uri="{FF2B5EF4-FFF2-40B4-BE49-F238E27FC236}">
                  <a16:creationId xmlns:a16="http://schemas.microsoft.com/office/drawing/2014/main" id="{7891274D-CDA5-4A90-BE18-57E95A6CF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8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4" name="Line 37">
              <a:extLst>
                <a:ext uri="{FF2B5EF4-FFF2-40B4-BE49-F238E27FC236}">
                  <a16:creationId xmlns:a16="http://schemas.microsoft.com/office/drawing/2014/main" id="{09308CA1-4727-4F3F-9F7B-7F59B90065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5" name="Line 38">
              <a:extLst>
                <a:ext uri="{FF2B5EF4-FFF2-40B4-BE49-F238E27FC236}">
                  <a16:creationId xmlns:a16="http://schemas.microsoft.com/office/drawing/2014/main" id="{F18CEBE9-927C-49B6-AE41-D42E83D098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4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6" name="Line 39">
              <a:extLst>
                <a:ext uri="{FF2B5EF4-FFF2-40B4-BE49-F238E27FC236}">
                  <a16:creationId xmlns:a16="http://schemas.microsoft.com/office/drawing/2014/main" id="{3DA4A394-2AD5-423A-B782-49030608DB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7" name="Line 40">
              <a:extLst>
                <a:ext uri="{FF2B5EF4-FFF2-40B4-BE49-F238E27FC236}">
                  <a16:creationId xmlns:a16="http://schemas.microsoft.com/office/drawing/2014/main" id="{BF21BCFE-2102-4136-877E-0EE869CE24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" name="Line 41">
              <a:extLst>
                <a:ext uri="{FF2B5EF4-FFF2-40B4-BE49-F238E27FC236}">
                  <a16:creationId xmlns:a16="http://schemas.microsoft.com/office/drawing/2014/main" id="{A2D2FAFE-B379-4B33-A5C5-CC71C4EF06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1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9" name="Line 42">
              <a:extLst>
                <a:ext uri="{FF2B5EF4-FFF2-40B4-BE49-F238E27FC236}">
                  <a16:creationId xmlns:a16="http://schemas.microsoft.com/office/drawing/2014/main" id="{BFBF6714-4D44-4D4E-8083-C3AF423DB4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0" name="Line 43">
              <a:extLst>
                <a:ext uri="{FF2B5EF4-FFF2-40B4-BE49-F238E27FC236}">
                  <a16:creationId xmlns:a16="http://schemas.microsoft.com/office/drawing/2014/main" id="{7B757257-6B0B-4845-ADE5-7479E4F4FC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1" name="Line 44">
              <a:extLst>
                <a:ext uri="{FF2B5EF4-FFF2-40B4-BE49-F238E27FC236}">
                  <a16:creationId xmlns:a16="http://schemas.microsoft.com/office/drawing/2014/main" id="{E6DF6A8B-CF3C-4F5D-9E80-0C6E0F9D2E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2" name="Line 45">
              <a:extLst>
                <a:ext uri="{FF2B5EF4-FFF2-40B4-BE49-F238E27FC236}">
                  <a16:creationId xmlns:a16="http://schemas.microsoft.com/office/drawing/2014/main" id="{99F8F90C-8131-41EB-B906-8D2995F256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3" name="Line 46">
              <a:extLst>
                <a:ext uri="{FF2B5EF4-FFF2-40B4-BE49-F238E27FC236}">
                  <a16:creationId xmlns:a16="http://schemas.microsoft.com/office/drawing/2014/main" id="{AAAC2AE1-A040-43B4-853B-DD2588FA7A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4" name="Line 47">
              <a:extLst>
                <a:ext uri="{FF2B5EF4-FFF2-40B4-BE49-F238E27FC236}">
                  <a16:creationId xmlns:a16="http://schemas.microsoft.com/office/drawing/2014/main" id="{5FFC22E5-AF14-41EF-A419-17176583A1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5" name="Line 48">
              <a:extLst>
                <a:ext uri="{FF2B5EF4-FFF2-40B4-BE49-F238E27FC236}">
                  <a16:creationId xmlns:a16="http://schemas.microsoft.com/office/drawing/2014/main" id="{6B879E66-B4EB-49F4-A606-06BDC1D280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6" name="Line 49">
              <a:extLst>
                <a:ext uri="{FF2B5EF4-FFF2-40B4-BE49-F238E27FC236}">
                  <a16:creationId xmlns:a16="http://schemas.microsoft.com/office/drawing/2014/main" id="{CA89C38C-34F9-487F-BEA2-B60BC773E9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86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7" name="Line 50">
              <a:extLst>
                <a:ext uri="{FF2B5EF4-FFF2-40B4-BE49-F238E27FC236}">
                  <a16:creationId xmlns:a16="http://schemas.microsoft.com/office/drawing/2014/main" id="{D5E20072-ED81-4328-85FF-9832603147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8" name="Line 51">
              <a:extLst>
                <a:ext uri="{FF2B5EF4-FFF2-40B4-BE49-F238E27FC236}">
                  <a16:creationId xmlns:a16="http://schemas.microsoft.com/office/drawing/2014/main" id="{89D4502B-0C4D-4DC9-A08E-E9A40F83D6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9" name="Line 52">
              <a:extLst>
                <a:ext uri="{FF2B5EF4-FFF2-40B4-BE49-F238E27FC236}">
                  <a16:creationId xmlns:a16="http://schemas.microsoft.com/office/drawing/2014/main" id="{624D2E21-A740-44AD-8B6F-0DD96771DB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7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0" name="Rectangle 53">
              <a:extLst>
                <a:ext uri="{FF2B5EF4-FFF2-40B4-BE49-F238E27FC236}">
                  <a16:creationId xmlns:a16="http://schemas.microsoft.com/office/drawing/2014/main" id="{B26123BD-C5A2-4551-BB81-8B30965256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5" y="2506"/>
              <a:ext cx="7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61" name="Freeform 54">
              <a:extLst>
                <a:ext uri="{FF2B5EF4-FFF2-40B4-BE49-F238E27FC236}">
                  <a16:creationId xmlns:a16="http://schemas.microsoft.com/office/drawing/2014/main" id="{A90CA482-867C-4DE4-A06A-8832FAC43DA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9" y="2644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62" name="Line 55">
              <a:extLst>
                <a:ext uri="{FF2B5EF4-FFF2-40B4-BE49-F238E27FC236}">
                  <a16:creationId xmlns:a16="http://schemas.microsoft.com/office/drawing/2014/main" id="{6C1F98DB-BA68-467D-AE09-156D091FC3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18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3" name="Line 56">
              <a:extLst>
                <a:ext uri="{FF2B5EF4-FFF2-40B4-BE49-F238E27FC236}">
                  <a16:creationId xmlns:a16="http://schemas.microsoft.com/office/drawing/2014/main" id="{5AE85F9C-4CE4-4810-9719-8097623E04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4" name="Line 57">
              <a:extLst>
                <a:ext uri="{FF2B5EF4-FFF2-40B4-BE49-F238E27FC236}">
                  <a16:creationId xmlns:a16="http://schemas.microsoft.com/office/drawing/2014/main" id="{695CF97D-8820-4F8B-BFA4-F8E1183993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5" name="Line 58">
              <a:extLst>
                <a:ext uri="{FF2B5EF4-FFF2-40B4-BE49-F238E27FC236}">
                  <a16:creationId xmlns:a16="http://schemas.microsoft.com/office/drawing/2014/main" id="{135F8036-6301-476F-A918-D63519EFB7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5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6" name="Rectangle 59">
              <a:extLst>
                <a:ext uri="{FF2B5EF4-FFF2-40B4-BE49-F238E27FC236}">
                  <a16:creationId xmlns:a16="http://schemas.microsoft.com/office/drawing/2014/main" id="{11FAB5E4-AE62-4FBB-B7E1-D989BECB71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2" y="1240"/>
              <a:ext cx="7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67" name="Freeform 60">
              <a:extLst>
                <a:ext uri="{FF2B5EF4-FFF2-40B4-BE49-F238E27FC236}">
                  <a16:creationId xmlns:a16="http://schemas.microsoft.com/office/drawing/2014/main" id="{8DF434CF-E8E2-48B5-B09A-3E35E3DA9E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0" y="1258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68" name="Rectangle 61">
              <a:extLst>
                <a:ext uri="{FF2B5EF4-FFF2-40B4-BE49-F238E27FC236}">
                  <a16:creationId xmlns:a16="http://schemas.microsoft.com/office/drawing/2014/main" id="{C56EE256-F7DA-4076-B080-784EE3DC7B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69" name="Line 62">
              <a:extLst>
                <a:ext uri="{FF2B5EF4-FFF2-40B4-BE49-F238E27FC236}">
                  <a16:creationId xmlns:a16="http://schemas.microsoft.com/office/drawing/2014/main" id="{1257FFBC-F3C9-42F2-972B-3912353C30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0" name="Rectangle 63">
              <a:extLst>
                <a:ext uri="{FF2B5EF4-FFF2-40B4-BE49-F238E27FC236}">
                  <a16:creationId xmlns:a16="http://schemas.microsoft.com/office/drawing/2014/main" id="{6FFE215B-A774-4240-A921-27C9DB5537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371" name="Line 64">
              <a:extLst>
                <a:ext uri="{FF2B5EF4-FFF2-40B4-BE49-F238E27FC236}">
                  <a16:creationId xmlns:a16="http://schemas.microsoft.com/office/drawing/2014/main" id="{6E74BEB4-1DB8-4ED0-96E7-FE97416649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2" name="Rectangle 65">
              <a:extLst>
                <a:ext uri="{FF2B5EF4-FFF2-40B4-BE49-F238E27FC236}">
                  <a16:creationId xmlns:a16="http://schemas.microsoft.com/office/drawing/2014/main" id="{2414DBFF-02FF-4001-B6AA-6C7A26922B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73" name="Line 66">
              <a:extLst>
                <a:ext uri="{FF2B5EF4-FFF2-40B4-BE49-F238E27FC236}">
                  <a16:creationId xmlns:a16="http://schemas.microsoft.com/office/drawing/2014/main" id="{7AED9D55-001C-405F-BDD8-1C82AEDCD0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4" name="Rectangle 67">
              <a:extLst>
                <a:ext uri="{FF2B5EF4-FFF2-40B4-BE49-F238E27FC236}">
                  <a16:creationId xmlns:a16="http://schemas.microsoft.com/office/drawing/2014/main" id="{4E966898-BA09-4D8D-8B2F-3505067275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375" name="Line 68">
              <a:extLst>
                <a:ext uri="{FF2B5EF4-FFF2-40B4-BE49-F238E27FC236}">
                  <a16:creationId xmlns:a16="http://schemas.microsoft.com/office/drawing/2014/main" id="{9EF9B2C8-2D8F-42F9-9594-9DAA4A411B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6" name="Rectangle 69">
              <a:extLst>
                <a:ext uri="{FF2B5EF4-FFF2-40B4-BE49-F238E27FC236}">
                  <a16:creationId xmlns:a16="http://schemas.microsoft.com/office/drawing/2014/main" id="{8BA30A11-42C2-4FD0-AC1A-AC57F02261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77" name="Line 70">
              <a:extLst>
                <a:ext uri="{FF2B5EF4-FFF2-40B4-BE49-F238E27FC236}">
                  <a16:creationId xmlns:a16="http://schemas.microsoft.com/office/drawing/2014/main" id="{BF153037-B371-4F6E-9DF7-323D79BDEE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8" name="Rectangle 71">
              <a:extLst>
                <a:ext uri="{FF2B5EF4-FFF2-40B4-BE49-F238E27FC236}">
                  <a16:creationId xmlns:a16="http://schemas.microsoft.com/office/drawing/2014/main" id="{A68F4810-EF20-427E-B37F-DF78586DA5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79" name="Rectangle 72">
              <a:extLst>
                <a:ext uri="{FF2B5EF4-FFF2-40B4-BE49-F238E27FC236}">
                  <a16:creationId xmlns:a16="http://schemas.microsoft.com/office/drawing/2014/main" id="{E432987A-20AE-47F2-9B67-8806493F71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2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80" name="Line 73">
              <a:extLst>
                <a:ext uri="{FF2B5EF4-FFF2-40B4-BE49-F238E27FC236}">
                  <a16:creationId xmlns:a16="http://schemas.microsoft.com/office/drawing/2014/main" id="{60C99F92-01E8-4EC0-8FAC-0E85D20FAE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1" name="Rectangle 74">
              <a:extLst>
                <a:ext uri="{FF2B5EF4-FFF2-40B4-BE49-F238E27FC236}">
                  <a16:creationId xmlns:a16="http://schemas.microsoft.com/office/drawing/2014/main" id="{F1833257-EAB1-4F0B-98E6-60738536CF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5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82" name="Line 75">
              <a:extLst>
                <a:ext uri="{FF2B5EF4-FFF2-40B4-BE49-F238E27FC236}">
                  <a16:creationId xmlns:a16="http://schemas.microsoft.com/office/drawing/2014/main" id="{19D63D64-E049-4DB6-A2D5-FA79ED7A4F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3" name="Rectangle 76">
              <a:extLst>
                <a:ext uri="{FF2B5EF4-FFF2-40B4-BE49-F238E27FC236}">
                  <a16:creationId xmlns:a16="http://schemas.microsoft.com/office/drawing/2014/main" id="{633D2CF9-BF31-44F0-8BAF-0F11E8F16B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84" name="Line 77">
              <a:extLst>
                <a:ext uri="{FF2B5EF4-FFF2-40B4-BE49-F238E27FC236}">
                  <a16:creationId xmlns:a16="http://schemas.microsoft.com/office/drawing/2014/main" id="{A0B526E6-AD8C-47DD-9D1D-9F9491BE64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5" name="Rectangle 78">
              <a:extLst>
                <a:ext uri="{FF2B5EF4-FFF2-40B4-BE49-F238E27FC236}">
                  <a16:creationId xmlns:a16="http://schemas.microsoft.com/office/drawing/2014/main" id="{120A05F5-D38D-45A9-9178-32828CBB27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86" name="Line 79">
              <a:extLst>
                <a:ext uri="{FF2B5EF4-FFF2-40B4-BE49-F238E27FC236}">
                  <a16:creationId xmlns:a16="http://schemas.microsoft.com/office/drawing/2014/main" id="{A3507D3B-E4B5-4D1A-9810-B1DF4D3763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7" name="Rectangle 80">
              <a:extLst>
                <a:ext uri="{FF2B5EF4-FFF2-40B4-BE49-F238E27FC236}">
                  <a16:creationId xmlns:a16="http://schemas.microsoft.com/office/drawing/2014/main" id="{73541A78-EFCB-4262-B3A2-9B4064FC49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88" name="Line 81">
              <a:extLst>
                <a:ext uri="{FF2B5EF4-FFF2-40B4-BE49-F238E27FC236}">
                  <a16:creationId xmlns:a16="http://schemas.microsoft.com/office/drawing/2014/main" id="{753DEF60-B1AB-4746-AD15-E1C602144F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" name="Rectangle 82">
              <a:extLst>
                <a:ext uri="{FF2B5EF4-FFF2-40B4-BE49-F238E27FC236}">
                  <a16:creationId xmlns:a16="http://schemas.microsoft.com/office/drawing/2014/main" id="{9100FFDA-D1AE-49C4-BCB5-A6D8DA70DB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90" name="Rectangle 83">
              <a:extLst>
                <a:ext uri="{FF2B5EF4-FFF2-40B4-BE49-F238E27FC236}">
                  <a16:creationId xmlns:a16="http://schemas.microsoft.com/office/drawing/2014/main" id="{8A05CAD9-510B-42BD-BFC0-2B64E02F33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84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391" name="Line 84">
              <a:extLst>
                <a:ext uri="{FF2B5EF4-FFF2-40B4-BE49-F238E27FC236}">
                  <a16:creationId xmlns:a16="http://schemas.microsoft.com/office/drawing/2014/main" id="{F1E157C2-CC3A-48C1-9A45-1F1C100283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2" name="Rectangle 85">
              <a:extLst>
                <a:ext uri="{FF2B5EF4-FFF2-40B4-BE49-F238E27FC236}">
                  <a16:creationId xmlns:a16="http://schemas.microsoft.com/office/drawing/2014/main" id="{894D7D92-7CCF-4865-87A3-0D6C02CA73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60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93" name="Line 86">
              <a:extLst>
                <a:ext uri="{FF2B5EF4-FFF2-40B4-BE49-F238E27FC236}">
                  <a16:creationId xmlns:a16="http://schemas.microsoft.com/office/drawing/2014/main" id="{1815B678-B6B5-41DC-9864-6D89393960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66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4" name="Rectangle 87">
              <a:extLst>
                <a:ext uri="{FF2B5EF4-FFF2-40B4-BE49-F238E27FC236}">
                  <a16:creationId xmlns:a16="http://schemas.microsoft.com/office/drawing/2014/main" id="{C301EBF3-5136-4E57-A144-31F4933059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36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395" name="Line 88">
              <a:extLst>
                <a:ext uri="{FF2B5EF4-FFF2-40B4-BE49-F238E27FC236}">
                  <a16:creationId xmlns:a16="http://schemas.microsoft.com/office/drawing/2014/main" id="{E6A933B7-F479-4758-93AA-804BBC61AD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42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6" name="Rectangle 89">
              <a:extLst>
                <a:ext uri="{FF2B5EF4-FFF2-40B4-BE49-F238E27FC236}">
                  <a16:creationId xmlns:a16="http://schemas.microsoft.com/office/drawing/2014/main" id="{B317D0D5-27E8-475D-A19C-904B5B0D9C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12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97" name="Line 90">
              <a:extLst>
                <a:ext uri="{FF2B5EF4-FFF2-40B4-BE49-F238E27FC236}">
                  <a16:creationId xmlns:a16="http://schemas.microsoft.com/office/drawing/2014/main" id="{5DD84B57-1F2C-4239-BD7F-92CEDEC343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18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8" name="Rectangle 91">
              <a:extLst>
                <a:ext uri="{FF2B5EF4-FFF2-40B4-BE49-F238E27FC236}">
                  <a16:creationId xmlns:a16="http://schemas.microsoft.com/office/drawing/2014/main" id="{64242BEE-2D7B-4AC3-9E7D-6C730878B6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288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99" name="Line 92">
              <a:extLst>
                <a:ext uri="{FF2B5EF4-FFF2-40B4-BE49-F238E27FC236}">
                  <a16:creationId xmlns:a16="http://schemas.microsoft.com/office/drawing/2014/main" id="{B188BB99-9080-43C3-BC44-FA60CF4F1E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94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0" name="Rectangle 93">
              <a:extLst>
                <a:ext uri="{FF2B5EF4-FFF2-40B4-BE49-F238E27FC236}">
                  <a16:creationId xmlns:a16="http://schemas.microsoft.com/office/drawing/2014/main" id="{7E917D1C-5394-42FB-BBE0-674FB8B42F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39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401" name="Line 94">
              <a:extLst>
                <a:ext uri="{FF2B5EF4-FFF2-40B4-BE49-F238E27FC236}">
                  <a16:creationId xmlns:a16="http://schemas.microsoft.com/office/drawing/2014/main" id="{AA816399-0616-4AA7-B0F6-1FCEF600B1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45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2" name="Rectangle 95">
              <a:extLst>
                <a:ext uri="{FF2B5EF4-FFF2-40B4-BE49-F238E27FC236}">
                  <a16:creationId xmlns:a16="http://schemas.microsoft.com/office/drawing/2014/main" id="{26243CA5-1D64-432C-93D9-AAFEC4CD99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15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03" name="Line 96">
              <a:extLst>
                <a:ext uri="{FF2B5EF4-FFF2-40B4-BE49-F238E27FC236}">
                  <a16:creationId xmlns:a16="http://schemas.microsoft.com/office/drawing/2014/main" id="{8136F44F-D4F8-426C-9A83-F25CBDC9B1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21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4" name="Rectangle 97">
              <a:extLst>
                <a:ext uri="{FF2B5EF4-FFF2-40B4-BE49-F238E27FC236}">
                  <a16:creationId xmlns:a16="http://schemas.microsoft.com/office/drawing/2014/main" id="{57B7A9D3-8F0E-43C8-BD34-AA39FB3D02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91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405" name="Line 98">
              <a:extLst>
                <a:ext uri="{FF2B5EF4-FFF2-40B4-BE49-F238E27FC236}">
                  <a16:creationId xmlns:a16="http://schemas.microsoft.com/office/drawing/2014/main" id="{A1B4EA94-7909-4938-B0DF-CC814FC201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97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6" name="Rectangle 99">
              <a:extLst>
                <a:ext uri="{FF2B5EF4-FFF2-40B4-BE49-F238E27FC236}">
                  <a16:creationId xmlns:a16="http://schemas.microsoft.com/office/drawing/2014/main" id="{2DE23D6E-02C3-4347-A871-2D08274A1E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67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07" name="Line 100">
              <a:extLst>
                <a:ext uri="{FF2B5EF4-FFF2-40B4-BE49-F238E27FC236}">
                  <a16:creationId xmlns:a16="http://schemas.microsoft.com/office/drawing/2014/main" id="{EFB5DD2E-708D-4958-8344-332617B7DA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73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8" name="Rectangle 101">
              <a:extLst>
                <a:ext uri="{FF2B5EF4-FFF2-40B4-BE49-F238E27FC236}">
                  <a16:creationId xmlns:a16="http://schemas.microsoft.com/office/drawing/2014/main" id="{A75C32A5-13E4-421E-ACE3-5410F25124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43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409" name="Line 102">
              <a:extLst>
                <a:ext uri="{FF2B5EF4-FFF2-40B4-BE49-F238E27FC236}">
                  <a16:creationId xmlns:a16="http://schemas.microsoft.com/office/drawing/2014/main" id="{E1B4933D-DBA0-4072-99CD-CD5E622DDD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49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" name="Rectangle 104">
              <a:extLst>
                <a:ext uri="{FF2B5EF4-FFF2-40B4-BE49-F238E27FC236}">
                  <a16:creationId xmlns:a16="http://schemas.microsoft.com/office/drawing/2014/main" id="{D9BCD263-BB50-4B6F-AB43-272FCCFB55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412" name="Oval 411">
            <a:extLst>
              <a:ext uri="{FF2B5EF4-FFF2-40B4-BE49-F238E27FC236}">
                <a16:creationId xmlns:a16="http://schemas.microsoft.com/office/drawing/2014/main" id="{026B1769-4A75-4549-9E4E-C4BAD5EB05CF}"/>
              </a:ext>
            </a:extLst>
          </p:cNvPr>
          <p:cNvSpPr/>
          <p:nvPr/>
        </p:nvSpPr>
        <p:spPr>
          <a:xfrm>
            <a:off x="8078811" y="1589897"/>
            <a:ext cx="681485" cy="1708157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13" name="Oval 412">
            <a:extLst>
              <a:ext uri="{FF2B5EF4-FFF2-40B4-BE49-F238E27FC236}">
                <a16:creationId xmlns:a16="http://schemas.microsoft.com/office/drawing/2014/main" id="{6406F557-F92A-406B-AB61-464BB1DB8EC7}"/>
              </a:ext>
            </a:extLst>
          </p:cNvPr>
          <p:cNvSpPr/>
          <p:nvPr/>
        </p:nvSpPr>
        <p:spPr>
          <a:xfrm>
            <a:off x="9527703" y="2599263"/>
            <a:ext cx="681485" cy="1708157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12" name="Object 511">
            <a:extLst>
              <a:ext uri="{FF2B5EF4-FFF2-40B4-BE49-F238E27FC236}">
                <a16:creationId xmlns:a16="http://schemas.microsoft.com/office/drawing/2014/main" id="{6E6C3577-E825-4EA1-8FC4-4E140D4F6A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737823"/>
              </p:ext>
            </p:extLst>
          </p:nvPr>
        </p:nvGraphicFramePr>
        <p:xfrm>
          <a:off x="7937458" y="1243102"/>
          <a:ext cx="789420" cy="32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09480" imgH="253800" progId="Equation.DSMT4">
                  <p:embed/>
                </p:oleObj>
              </mc:Choice>
              <mc:Fallback>
                <p:oleObj name="Equation" r:id="rId8" imgW="609480" imgH="253800" progId="Equation.DSMT4">
                  <p:embed/>
                  <p:pic>
                    <p:nvPicPr>
                      <p:cNvPr id="512" name="Object 511">
                        <a:extLst>
                          <a:ext uri="{FF2B5EF4-FFF2-40B4-BE49-F238E27FC236}">
                            <a16:creationId xmlns:a16="http://schemas.microsoft.com/office/drawing/2014/main" id="{6E6C3577-E825-4EA1-8FC4-4E140D4F6A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937458" y="1243102"/>
                        <a:ext cx="789420" cy="3289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" name="Object 512">
            <a:extLst>
              <a:ext uri="{FF2B5EF4-FFF2-40B4-BE49-F238E27FC236}">
                <a16:creationId xmlns:a16="http://schemas.microsoft.com/office/drawing/2014/main" id="{E38E4898-DA87-406D-8049-98E13DD450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2716744"/>
              </p:ext>
            </p:extLst>
          </p:nvPr>
        </p:nvGraphicFramePr>
        <p:xfrm>
          <a:off x="10265907" y="3968137"/>
          <a:ext cx="737250" cy="3567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19040" imgH="203040" progId="Equation.DSMT4">
                  <p:embed/>
                </p:oleObj>
              </mc:Choice>
              <mc:Fallback>
                <p:oleObj name="Equation" r:id="rId10" imgW="419040" imgH="203040" progId="Equation.DSMT4">
                  <p:embed/>
                  <p:pic>
                    <p:nvPicPr>
                      <p:cNvPr id="513" name="Object 512">
                        <a:extLst>
                          <a:ext uri="{FF2B5EF4-FFF2-40B4-BE49-F238E27FC236}">
                            <a16:creationId xmlns:a16="http://schemas.microsoft.com/office/drawing/2014/main" id="{E38E4898-DA87-406D-8049-98E13DD450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0265907" y="3968137"/>
                        <a:ext cx="737250" cy="35673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275457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43565-E2ED-423B-A5A8-DC9612CAF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Translations with Coordinates: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D681D-0EE9-4600-A571-363A5193386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764704"/>
            <a:ext cx="11449272" cy="929816"/>
          </a:xfrm>
        </p:spPr>
        <p:txBody>
          <a:bodyPr/>
          <a:lstStyle/>
          <a:p>
            <a:r>
              <a:rPr lang="en-CA" dirty="0"/>
              <a:t>Suppose you are given a pair of coordinates (</a:t>
            </a:r>
            <a:r>
              <a:rPr lang="en-CA" dirty="0" err="1"/>
              <a:t>a,b</a:t>
            </a:r>
            <a:r>
              <a:rPr lang="en-CA" dirty="0"/>
              <a:t>), you will be asked how these coordinates will change after a set of translations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5F9CEDBA-9821-4936-A2D2-B2218C5A2A5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2000" y="1722917"/>
                <a:ext cx="11449272" cy="929816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CA" dirty="0"/>
                  <a:t>Ex: Given that the coordinate (</a:t>
                </a:r>
                <a:r>
                  <a:rPr lang="en-CA" dirty="0" err="1"/>
                  <a:t>a,b</a:t>
                </a:r>
                <a:r>
                  <a:rPr lang="en-CA" dirty="0"/>
                  <a:t>) is on the function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/>
                  <a:t>, what will this coordinate be after the transformation: 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5F9CEDBA-9821-4936-A2D2-B2218C5A2A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000" y="1722917"/>
                <a:ext cx="11449272" cy="929816"/>
              </a:xfrm>
              <a:prstGeom prst="rect">
                <a:avLst/>
              </a:prstGeom>
              <a:blipFill>
                <a:blip r:embed="rId4"/>
                <a:stretch>
                  <a:fillRect l="-852" t="-5263" b="-394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CE3B199-6471-43F7-A092-4EF374DE60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614327"/>
              </p:ext>
            </p:extLst>
          </p:nvPr>
        </p:nvGraphicFramePr>
        <p:xfrm>
          <a:off x="6081713" y="2179638"/>
          <a:ext cx="3916362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03240" imgH="253800" progId="Equation.DSMT4">
                  <p:embed/>
                </p:oleObj>
              </mc:Choice>
              <mc:Fallback>
                <p:oleObj name="Equation" r:id="rId5" imgW="180324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CE3B199-6471-43F7-A092-4EF374DE60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81713" y="2179638"/>
                        <a:ext cx="3916362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F715A56D-4353-499D-8B8B-4DF223C6D9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925164"/>
              </p:ext>
            </p:extLst>
          </p:nvPr>
        </p:nvGraphicFramePr>
        <p:xfrm>
          <a:off x="1025723" y="2927349"/>
          <a:ext cx="1270000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72516" imgH="177646" progId="Equation.DSMT4">
                  <p:embed/>
                </p:oleObj>
              </mc:Choice>
              <mc:Fallback>
                <p:oleObj name="Equation" r:id="rId7" imgW="672516" imgH="177646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F715A56D-4353-499D-8B8B-4DF223C6D9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723" y="2927349"/>
                        <a:ext cx="1270000" cy="33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482E1BFA-DB04-4760-887F-6ED208AF4C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3381986"/>
              </p:ext>
            </p:extLst>
          </p:nvPr>
        </p:nvGraphicFramePr>
        <p:xfrm>
          <a:off x="1009650" y="3478213"/>
          <a:ext cx="13430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11000" imgH="203040" progId="Equation.DSMT4">
                  <p:embed/>
                </p:oleObj>
              </mc:Choice>
              <mc:Fallback>
                <p:oleObj name="Equation" r:id="rId9" imgW="711000" imgH="203040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482E1BFA-DB04-4760-887F-6ED208AF4C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3478213"/>
                        <a:ext cx="1343025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BF87458-7852-4BE7-A460-8C3B06D03B04}"/>
              </a:ext>
            </a:extLst>
          </p:cNvPr>
          <p:cNvSpPr txBox="1">
            <a:spLocks/>
          </p:cNvSpPr>
          <p:nvPr/>
        </p:nvSpPr>
        <p:spPr>
          <a:xfrm>
            <a:off x="2495748" y="2841624"/>
            <a:ext cx="2909888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CA"/>
              <a:t>3 units to the right</a:t>
            </a:r>
          </a:p>
          <a:p>
            <a:endParaRPr lang="en-CA"/>
          </a:p>
          <a:p>
            <a:pPr>
              <a:buFont typeface="Wingdings" pitchFamily="2" charset="2"/>
              <a:buNone/>
            </a:pPr>
            <a:endParaRPr lang="en-CA"/>
          </a:p>
          <a:p>
            <a:pPr>
              <a:buFont typeface="Wingdings" pitchFamily="2" charset="2"/>
              <a:buNone/>
            </a:pPr>
            <a:endParaRPr lang="en-CA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A9C57BE-2405-457F-881D-AE72A9BC42E5}"/>
              </a:ext>
            </a:extLst>
          </p:cNvPr>
          <p:cNvSpPr txBox="1">
            <a:spLocks/>
          </p:cNvSpPr>
          <p:nvPr/>
        </p:nvSpPr>
        <p:spPr bwMode="auto">
          <a:xfrm>
            <a:off x="2516387" y="3414711"/>
            <a:ext cx="29114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400" dirty="0"/>
              <a:t>4 units down</a:t>
            </a:r>
          </a:p>
        </p:txBody>
      </p:sp>
      <p:graphicFrame>
        <p:nvGraphicFramePr>
          <p:cNvPr id="10" name="Object 7">
            <a:extLst>
              <a:ext uri="{FF2B5EF4-FFF2-40B4-BE49-F238E27FC236}">
                <a16:creationId xmlns:a16="http://schemas.microsoft.com/office/drawing/2014/main" id="{18D472B7-90E0-4C17-99CD-7A46A5B86D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9207600"/>
              </p:ext>
            </p:extLst>
          </p:nvPr>
        </p:nvGraphicFramePr>
        <p:xfrm>
          <a:off x="5516761" y="2830512"/>
          <a:ext cx="117316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22030" imgH="253890" progId="Equation.DSMT4">
                  <p:embed/>
                </p:oleObj>
              </mc:Choice>
              <mc:Fallback>
                <p:oleObj name="Equation" r:id="rId11" imgW="622030" imgH="253890" progId="Equation.DSMT4">
                  <p:embed/>
                  <p:pic>
                    <p:nvPicPr>
                      <p:cNvPr id="10" name="Object 7">
                        <a:extLst>
                          <a:ext uri="{FF2B5EF4-FFF2-40B4-BE49-F238E27FC236}">
                            <a16:creationId xmlns:a16="http://schemas.microsoft.com/office/drawing/2014/main" id="{18D472B7-90E0-4C17-99CD-7A46A5B86D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6761" y="2830512"/>
                        <a:ext cx="1173162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>
            <a:extLst>
              <a:ext uri="{FF2B5EF4-FFF2-40B4-BE49-F238E27FC236}">
                <a16:creationId xmlns:a16="http://schemas.microsoft.com/office/drawing/2014/main" id="{2A9B4AFC-F62F-40DE-ABD9-A8A6848143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1025676"/>
              </p:ext>
            </p:extLst>
          </p:nvPr>
        </p:nvGraphicFramePr>
        <p:xfrm>
          <a:off x="5519936" y="3429000"/>
          <a:ext cx="160496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50680" imgH="253800" progId="Equation.DSMT4">
                  <p:embed/>
                </p:oleObj>
              </mc:Choice>
              <mc:Fallback>
                <p:oleObj name="Equation" r:id="rId13" imgW="850680" imgH="253800" progId="Equation.DSMT4">
                  <p:embed/>
                  <p:pic>
                    <p:nvPicPr>
                      <p:cNvPr id="11" name="Object 8">
                        <a:extLst>
                          <a:ext uri="{FF2B5EF4-FFF2-40B4-BE49-F238E27FC236}">
                            <a16:creationId xmlns:a16="http://schemas.microsoft.com/office/drawing/2014/main" id="{2A9B4AFC-F62F-40DE-ABD9-A8A6848143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936" y="3429000"/>
                        <a:ext cx="1604962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EF52CA28-8F08-4E6F-930D-A0A244514442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609600" y="4071915"/>
                <a:ext cx="10297144" cy="609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273050" indent="-273050" eaLnBrk="0" hangingPunct="0">
                  <a:spcBef>
                    <a:spcPts val="600"/>
                  </a:spcBef>
                  <a:buClr>
                    <a:schemeClr val="accent1"/>
                  </a:buClr>
                  <a:buSzPct val="70000"/>
                  <a:defRPr/>
                </a:pPr>
                <a:r>
                  <a:rPr lang="en-CA" sz="2400" dirty="0"/>
                  <a:t>The new coordinate after the transformation will be </a:t>
                </a:r>
                <a14:m>
                  <m:oMath xmlns:m="http://schemas.openxmlformats.org/officeDocument/2006/math">
                    <m:r>
                      <a:rPr lang="en-CA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CA" sz="2400" i="1" dirty="0" smtClean="0">
                        <a:latin typeface="Cambria Math" panose="02040503050406030204" pitchFamily="18" charset="0"/>
                      </a:rPr>
                      <m:t>+3, </m:t>
                    </m:r>
                    <m:r>
                      <a:rPr lang="en-CA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CA" sz="2400" i="1" dirty="0" smtClean="0">
                        <a:latin typeface="Cambria Math" panose="02040503050406030204" pitchFamily="18" charset="0"/>
                      </a:rPr>
                      <m:t>−4)</m:t>
                    </m:r>
                  </m:oMath>
                </a14:m>
                <a:endParaRPr lang="en-CA" sz="2400" dirty="0"/>
              </a:p>
            </p:txBody>
          </p:sp>
        </mc:Choice>
        <mc:Fallback xmlns="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EF52CA28-8F08-4E6F-930D-A0A2445144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9600" y="4071915"/>
                <a:ext cx="10297144" cy="609600"/>
              </a:xfrm>
              <a:prstGeom prst="rect">
                <a:avLst/>
              </a:prstGeom>
              <a:blipFill>
                <a:blip r:embed="rId15"/>
                <a:stretch>
                  <a:fillRect l="-888" t="-80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269023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FCF2959-578F-4626-96D7-25F8FA7C7EB1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63352" y="260648"/>
                <a:ext cx="11593288" cy="86409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Practice: Suppose the coordinate (</a:t>
                </a:r>
                <a14:m>
                  <m:oMath xmlns:m="http://schemas.openxmlformats.org/officeDocument/2006/math"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+2,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r>
                  <a:rPr lang="en-CA" dirty="0"/>
                  <a:t>) is on the function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(2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)−2.</m:t>
                    </m:r>
                  </m:oMath>
                </a14:m>
                <a:r>
                  <a:rPr lang="en-CA" dirty="0"/>
                  <a:t>  Then what will this coordinate be on the function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(2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−12)+5</m:t>
                    </m:r>
                  </m:oMath>
                </a14:m>
                <a:r>
                  <a:rPr lang="en-CA" dirty="0"/>
                  <a:t>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FCF2959-578F-4626-96D7-25F8FA7C7EB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63352" y="260648"/>
                <a:ext cx="11593288" cy="864096"/>
              </a:xfrm>
              <a:blipFill>
                <a:blip r:embed="rId4"/>
                <a:stretch>
                  <a:fillRect l="-789" t="-5634" b="-1126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15EBE98B-370F-4944-ADB9-685CCF4A415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3352" y="2060848"/>
                <a:ext cx="11593288" cy="1800200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"/>
                  <a:buNone/>
                </a:pPr>
                <a:r>
                  <a:rPr lang="en-CA" dirty="0"/>
                  <a:t>Q2: Suppose the coordinate (</a:t>
                </a:r>
                <a14:m>
                  <m:oMath xmlns:m="http://schemas.openxmlformats.org/officeDocument/2006/math"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CA" dirty="0"/>
                  <a:t>) is on the function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+8.</m:t>
                    </m:r>
                  </m:oMath>
                </a14:m>
                <a:r>
                  <a:rPr lang="en-CA" dirty="0"/>
                  <a:t>  Then which of the following is a point on the function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+47</m:t>
                        </m:r>
                      </m:num>
                      <m:den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CA" dirty="0"/>
                  <a:t>?</a:t>
                </a:r>
              </a:p>
              <a:p>
                <a:pPr marL="0" indent="0">
                  <a:buNone/>
                </a:pPr>
                <a:r>
                  <a:rPr lang="en-CA" dirty="0" err="1"/>
                  <a:t>i</a:t>
                </a:r>
                <a:r>
                  <a:rPr lang="en-CA" dirty="0"/>
                  <a:t>) (</a:t>
                </a:r>
                <a14:m>
                  <m:oMath xmlns:m="http://schemas.openxmlformats.org/officeDocument/2006/math"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−7,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r>
                  <a:rPr lang="en-CA" dirty="0"/>
                  <a:t>)                   ii) (</a:t>
                </a:r>
                <a14:m>
                  <m:oMath xmlns:m="http://schemas.openxmlformats.org/officeDocument/2006/math">
                    <m:r>
                      <a:rPr lang="en-CA" i="1" dirty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−14.5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r>
                  <a:rPr lang="en-CA" dirty="0"/>
                  <a:t>)                   iii) (</a:t>
                </a:r>
                <a14:m>
                  <m:oMath xmlns:m="http://schemas.openxmlformats.org/officeDocument/2006/math">
                    <m:r>
                      <a:rPr lang="en-CA" i="1" dirty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+47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CA" dirty="0"/>
                  <a:t>) 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15EBE98B-370F-4944-ADB9-685CCF4A41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352" y="2060848"/>
                <a:ext cx="11593288" cy="1800200"/>
              </a:xfrm>
              <a:prstGeom prst="rect">
                <a:avLst/>
              </a:prstGeom>
              <a:blipFill>
                <a:blip r:embed="rId5"/>
                <a:stretch>
                  <a:fillRect l="-78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8769417-0F10-4858-8366-FB70A8211804}"/>
              </a:ext>
            </a:extLst>
          </p:cNvPr>
          <p:cNvSpPr txBox="1">
            <a:spLocks/>
          </p:cNvSpPr>
          <p:nvPr/>
        </p:nvSpPr>
        <p:spPr>
          <a:xfrm>
            <a:off x="409464" y="4768187"/>
            <a:ext cx="11784632" cy="12961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/>
              <a:t>Q3: What are the values of “a” ,“b”, and “c”  if the function in the left is shifted </a:t>
            </a:r>
            <a:br>
              <a:rPr lang="en-CA"/>
            </a:br>
            <a:r>
              <a:rPr lang="en-CA"/>
              <a:t>4 units right and 2 units down to result with the function on the right?</a:t>
            </a:r>
            <a:endParaRPr lang="en-CA" dirty="0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440F703-EB5D-4138-8C0B-AF5B982C1D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4371170"/>
              </p:ext>
            </p:extLst>
          </p:nvPr>
        </p:nvGraphicFramePr>
        <p:xfrm>
          <a:off x="2682303" y="5597128"/>
          <a:ext cx="2154233" cy="8347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393480" progId="Equation.DSMT4">
                  <p:embed/>
                </p:oleObj>
              </mc:Choice>
              <mc:Fallback>
                <p:oleObj name="Equation" r:id="rId6" imgW="101592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440F703-EB5D-4138-8C0B-AF5B982C1D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303" y="5597128"/>
                        <a:ext cx="2154233" cy="8347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7C1573E-B2BD-46BD-84EE-13D1A6252E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358024"/>
              </p:ext>
            </p:extLst>
          </p:nvPr>
        </p:nvGraphicFramePr>
        <p:xfrm>
          <a:off x="5825279" y="5606752"/>
          <a:ext cx="2552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6360" imgH="469800" progId="Equation.DSMT4">
                  <p:embed/>
                </p:oleObj>
              </mc:Choice>
              <mc:Fallback>
                <p:oleObj name="Equation" r:id="rId8" imgW="1206360" imgH="469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D7C1573E-B2BD-46BD-84EE-13D1A6252E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5279" y="5606752"/>
                        <a:ext cx="25527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CDC5CDF-C1D0-4087-B70E-C83059A840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5381504"/>
              </p:ext>
            </p:extLst>
          </p:nvPr>
        </p:nvGraphicFramePr>
        <p:xfrm>
          <a:off x="5058567" y="5716728"/>
          <a:ext cx="917029" cy="67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40" imgH="139680" progId="Equation.DSMT4">
                  <p:embed/>
                </p:oleObj>
              </mc:Choice>
              <mc:Fallback>
                <p:oleObj name="Equation" r:id="rId10" imgW="190440" imgH="1396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7CDC5CDF-C1D0-4087-B70E-C83059A840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8567" y="5716728"/>
                        <a:ext cx="917029" cy="672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8894906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9CE9165C-20E3-4CD2-971F-DD1DA1B520C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1344" y="188640"/>
                <a:ext cx="11593288" cy="1800200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"/>
                  <a:buNone/>
                </a:pPr>
                <a:r>
                  <a:rPr lang="en-CA" dirty="0"/>
                  <a:t>Q2: Suppose the coordinate (</a:t>
                </a:r>
                <a14:m>
                  <m:oMath xmlns:m="http://schemas.openxmlformats.org/officeDocument/2006/math"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CA" dirty="0"/>
                  <a:t>) is on the function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+8.</m:t>
                    </m:r>
                  </m:oMath>
                </a14:m>
                <a:r>
                  <a:rPr lang="en-CA" dirty="0"/>
                  <a:t>  Then which of the following is a point on the function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+47</m:t>
                        </m:r>
                      </m:num>
                      <m:den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CA" dirty="0"/>
                  <a:t>?</a:t>
                </a:r>
              </a:p>
              <a:p>
                <a:pPr marL="0" indent="0">
                  <a:buNone/>
                </a:pPr>
                <a:r>
                  <a:rPr lang="en-CA" dirty="0" err="1"/>
                  <a:t>i</a:t>
                </a:r>
                <a:r>
                  <a:rPr lang="en-CA" dirty="0"/>
                  <a:t>) (</a:t>
                </a:r>
                <a14:m>
                  <m:oMath xmlns:m="http://schemas.openxmlformats.org/officeDocument/2006/math"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−7,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r>
                  <a:rPr lang="en-CA" dirty="0"/>
                  <a:t>)                   ii) (</a:t>
                </a:r>
                <a14:m>
                  <m:oMath xmlns:m="http://schemas.openxmlformats.org/officeDocument/2006/math">
                    <m:r>
                      <a:rPr lang="en-CA" i="1" dirty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−14.5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r>
                  <a:rPr lang="en-CA" dirty="0"/>
                  <a:t>)                   iii) (</a:t>
                </a:r>
                <a14:m>
                  <m:oMath xmlns:m="http://schemas.openxmlformats.org/officeDocument/2006/math">
                    <m:r>
                      <a:rPr lang="en-CA" i="1" dirty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+47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CA" dirty="0"/>
                  <a:t>) 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9CE9165C-20E3-4CD2-971F-DD1DA1B520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344" y="188640"/>
                <a:ext cx="11593288" cy="1800200"/>
              </a:xfrm>
              <a:prstGeom prst="rect">
                <a:avLst/>
              </a:prstGeom>
              <a:blipFill>
                <a:blip r:embed="rId4"/>
                <a:stretch>
                  <a:fillRect l="-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3589546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C49DD-A462-4620-94AA-14DA1C969496}"/>
              </a:ext>
            </a:extLst>
          </p:cNvPr>
          <p:cNvSpPr txBox="1">
            <a:spLocks/>
          </p:cNvSpPr>
          <p:nvPr/>
        </p:nvSpPr>
        <p:spPr>
          <a:xfrm>
            <a:off x="119336" y="188640"/>
            <a:ext cx="11784632" cy="12961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/>
              <a:t>Q3: What are the values of “a” ,“b”, and “c”  if the function in the left is shifted </a:t>
            </a:r>
            <a:br>
              <a:rPr lang="en-CA"/>
            </a:br>
            <a:r>
              <a:rPr lang="en-CA"/>
              <a:t>4 units right and 2 units down to result with the function on the right?</a:t>
            </a:r>
            <a:endParaRPr lang="en-CA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1A5405A-5879-4FED-A1B0-2D504427A8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078289"/>
              </p:ext>
            </p:extLst>
          </p:nvPr>
        </p:nvGraphicFramePr>
        <p:xfrm>
          <a:off x="2392175" y="1017581"/>
          <a:ext cx="2154233" cy="8347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15920" imgH="393480" progId="Equation.DSMT4">
                  <p:embed/>
                </p:oleObj>
              </mc:Choice>
              <mc:Fallback>
                <p:oleObj name="Equation" r:id="rId4" imgW="101592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1A5405A-5879-4FED-A1B0-2D504427A8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2175" y="1017581"/>
                        <a:ext cx="2154233" cy="8347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629C196-ED2C-4791-BFE1-98C0D108CA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5699419"/>
              </p:ext>
            </p:extLst>
          </p:nvPr>
        </p:nvGraphicFramePr>
        <p:xfrm>
          <a:off x="5535151" y="1027205"/>
          <a:ext cx="2552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469800" progId="Equation.DSMT4">
                  <p:embed/>
                </p:oleObj>
              </mc:Choice>
              <mc:Fallback>
                <p:oleObj name="Equation" r:id="rId6" imgW="1206360" imgH="469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629C196-ED2C-4791-BFE1-98C0D108CA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5151" y="1027205"/>
                        <a:ext cx="25527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DC01A65-E160-4DDF-96CD-5826685F7B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9547056"/>
              </p:ext>
            </p:extLst>
          </p:nvPr>
        </p:nvGraphicFramePr>
        <p:xfrm>
          <a:off x="4768439" y="1137181"/>
          <a:ext cx="917029" cy="67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139680" progId="Equation.DSMT4">
                  <p:embed/>
                </p:oleObj>
              </mc:Choice>
              <mc:Fallback>
                <p:oleObj name="Equation" r:id="rId8" imgW="190440" imgH="1396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2DC01A65-E160-4DDF-96CD-5826685F7B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439" y="1137181"/>
                        <a:ext cx="917029" cy="672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2378392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274637"/>
            <a:ext cx="11089232" cy="70079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sz="2500" dirty="0"/>
              <a:t>Ex: Indicate which of the following is the correct translation</a:t>
            </a: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1843089" y="1331914"/>
          <a:ext cx="15970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5500" imgH="203200" progId="Equation.DSMT4">
                  <p:embed/>
                </p:oleObj>
              </mc:Choice>
              <mc:Fallback>
                <p:oleObj name="Equation" r:id="rId4" imgW="825500" imgH="203200" progId="Equation.DSMT4">
                  <p:embed/>
                  <p:pic>
                    <p:nvPicPr>
                      <p:cNvPr id="71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089" y="1331914"/>
                        <a:ext cx="159702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3413126" y="1306514"/>
          <a:ext cx="131921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7419" imgH="203112" progId="Equation.DSMT4">
                  <p:embed/>
                </p:oleObj>
              </mc:Choice>
              <mc:Fallback>
                <p:oleObj name="Equation" r:id="rId6" imgW="647419" imgH="203112" progId="Equation.DSMT4">
                  <p:embed/>
                  <p:pic>
                    <p:nvPicPr>
                      <p:cNvPr id="717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3126" y="1306514"/>
                        <a:ext cx="1319213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TextBox 8"/>
          <p:cNvSpPr txBox="1">
            <a:spLocks noChangeArrowheads="1"/>
          </p:cNvSpPr>
          <p:nvPr/>
        </p:nvSpPr>
        <p:spPr bwMode="auto">
          <a:xfrm>
            <a:off x="5254625" y="1284289"/>
            <a:ext cx="4978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AutoNum type="alphaLcParenR"/>
            </a:pPr>
            <a:r>
              <a:rPr lang="en-CA" sz="2200"/>
              <a:t>9 units down       c)  9 units up</a:t>
            </a:r>
          </a:p>
          <a:p>
            <a:pPr eaLnBrk="1" hangingPunct="1">
              <a:buFontTx/>
              <a:buAutoNum type="alphaLcParenR"/>
            </a:pPr>
            <a:r>
              <a:rPr lang="en-CA" sz="2200"/>
              <a:t>9 units left           d) 9 units right</a:t>
            </a:r>
          </a:p>
        </p:txBody>
      </p:sp>
      <p:grpSp>
        <p:nvGrpSpPr>
          <p:cNvPr id="3" name="Group 7"/>
          <p:cNvGrpSpPr>
            <a:grpSpLocks noChangeAspect="1"/>
          </p:cNvGrpSpPr>
          <p:nvPr/>
        </p:nvGrpSpPr>
        <p:grpSpPr bwMode="auto">
          <a:xfrm>
            <a:off x="1828801" y="2403475"/>
            <a:ext cx="3049283" cy="3271838"/>
            <a:chOff x="256" y="1240"/>
            <a:chExt cx="2546" cy="2916"/>
          </a:xfrm>
        </p:grpSpPr>
        <p:sp>
          <p:nvSpPr>
            <p:cNvPr id="7288" name="AutoShape 6"/>
            <p:cNvSpPr>
              <a:spLocks noChangeAspect="1" noChangeArrowheads="1" noTextEdit="1"/>
            </p:cNvSpPr>
            <p:nvPr/>
          </p:nvSpPr>
          <p:spPr bwMode="auto">
            <a:xfrm>
              <a:off x="256" y="1246"/>
              <a:ext cx="253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9" name="Rectangle 8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290" name="Line 9"/>
            <p:cNvSpPr>
              <a:spLocks noChangeShapeType="1"/>
            </p:cNvSpPr>
            <p:nvPr/>
          </p:nvSpPr>
          <p:spPr bwMode="auto">
            <a:xfrm flipV="1">
              <a:off x="46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1" name="Line 10"/>
            <p:cNvSpPr>
              <a:spLocks noChangeShapeType="1"/>
            </p:cNvSpPr>
            <p:nvPr/>
          </p:nvSpPr>
          <p:spPr bwMode="auto">
            <a:xfrm flipV="1">
              <a:off x="4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2" name="Line 11"/>
            <p:cNvSpPr>
              <a:spLocks noChangeShapeType="1"/>
            </p:cNvSpPr>
            <p:nvPr/>
          </p:nvSpPr>
          <p:spPr bwMode="auto">
            <a:xfrm flipV="1">
              <a:off x="67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3" name="Line 12"/>
            <p:cNvSpPr>
              <a:spLocks noChangeShapeType="1"/>
            </p:cNvSpPr>
            <p:nvPr/>
          </p:nvSpPr>
          <p:spPr bwMode="auto">
            <a:xfrm flipV="1">
              <a:off x="68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4" name="Line 13"/>
            <p:cNvSpPr>
              <a:spLocks noChangeShapeType="1"/>
            </p:cNvSpPr>
            <p:nvPr/>
          </p:nvSpPr>
          <p:spPr bwMode="auto">
            <a:xfrm flipV="1">
              <a:off x="88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5" name="Line 14"/>
            <p:cNvSpPr>
              <a:spLocks noChangeShapeType="1"/>
            </p:cNvSpPr>
            <p:nvPr/>
          </p:nvSpPr>
          <p:spPr bwMode="auto">
            <a:xfrm flipV="1">
              <a:off x="89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6" name="Line 15"/>
            <p:cNvSpPr>
              <a:spLocks noChangeShapeType="1"/>
            </p:cNvSpPr>
            <p:nvPr/>
          </p:nvSpPr>
          <p:spPr bwMode="auto">
            <a:xfrm flipV="1">
              <a:off x="110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7" name="Line 16"/>
            <p:cNvSpPr>
              <a:spLocks noChangeShapeType="1"/>
            </p:cNvSpPr>
            <p:nvPr/>
          </p:nvSpPr>
          <p:spPr bwMode="auto">
            <a:xfrm flipV="1">
              <a:off x="110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8" name="Line 17"/>
            <p:cNvSpPr>
              <a:spLocks noChangeShapeType="1"/>
            </p:cNvSpPr>
            <p:nvPr/>
          </p:nvSpPr>
          <p:spPr bwMode="auto">
            <a:xfrm flipV="1">
              <a:off x="131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9" name="Line 18"/>
            <p:cNvSpPr>
              <a:spLocks noChangeShapeType="1"/>
            </p:cNvSpPr>
            <p:nvPr/>
          </p:nvSpPr>
          <p:spPr bwMode="auto">
            <a:xfrm flipV="1">
              <a:off x="131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0" name="Line 19"/>
            <p:cNvSpPr>
              <a:spLocks noChangeShapeType="1"/>
            </p:cNvSpPr>
            <p:nvPr/>
          </p:nvSpPr>
          <p:spPr bwMode="auto">
            <a:xfrm flipV="1">
              <a:off x="173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1" name="Line 20"/>
            <p:cNvSpPr>
              <a:spLocks noChangeShapeType="1"/>
            </p:cNvSpPr>
            <p:nvPr/>
          </p:nvSpPr>
          <p:spPr bwMode="auto">
            <a:xfrm flipV="1">
              <a:off x="173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2" name="Line 21"/>
            <p:cNvSpPr>
              <a:spLocks noChangeShapeType="1"/>
            </p:cNvSpPr>
            <p:nvPr/>
          </p:nvSpPr>
          <p:spPr bwMode="auto">
            <a:xfrm flipV="1">
              <a:off x="194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3" name="Line 22"/>
            <p:cNvSpPr>
              <a:spLocks noChangeShapeType="1"/>
            </p:cNvSpPr>
            <p:nvPr/>
          </p:nvSpPr>
          <p:spPr bwMode="auto">
            <a:xfrm flipV="1">
              <a:off x="194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4" name="Line 23"/>
            <p:cNvSpPr>
              <a:spLocks noChangeShapeType="1"/>
            </p:cNvSpPr>
            <p:nvPr/>
          </p:nvSpPr>
          <p:spPr bwMode="auto">
            <a:xfrm flipV="1">
              <a:off x="215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5" name="Line 24"/>
            <p:cNvSpPr>
              <a:spLocks noChangeShapeType="1"/>
            </p:cNvSpPr>
            <p:nvPr/>
          </p:nvSpPr>
          <p:spPr bwMode="auto">
            <a:xfrm flipV="1">
              <a:off x="215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6" name="Line 25"/>
            <p:cNvSpPr>
              <a:spLocks noChangeShapeType="1"/>
            </p:cNvSpPr>
            <p:nvPr/>
          </p:nvSpPr>
          <p:spPr bwMode="auto">
            <a:xfrm flipV="1">
              <a:off x="236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7" name="Line 26"/>
            <p:cNvSpPr>
              <a:spLocks noChangeShapeType="1"/>
            </p:cNvSpPr>
            <p:nvPr/>
          </p:nvSpPr>
          <p:spPr bwMode="auto">
            <a:xfrm flipV="1">
              <a:off x="236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8" name="Line 27"/>
            <p:cNvSpPr>
              <a:spLocks noChangeShapeType="1"/>
            </p:cNvSpPr>
            <p:nvPr/>
          </p:nvSpPr>
          <p:spPr bwMode="auto">
            <a:xfrm flipV="1">
              <a:off x="25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9" name="Line 28"/>
            <p:cNvSpPr>
              <a:spLocks noChangeShapeType="1"/>
            </p:cNvSpPr>
            <p:nvPr/>
          </p:nvSpPr>
          <p:spPr bwMode="auto">
            <a:xfrm flipV="1">
              <a:off x="257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0" name="Line 29"/>
            <p:cNvSpPr>
              <a:spLocks noChangeShapeType="1"/>
            </p:cNvSpPr>
            <p:nvPr/>
          </p:nvSpPr>
          <p:spPr bwMode="auto">
            <a:xfrm>
              <a:off x="261" y="38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1" name="Line 30"/>
            <p:cNvSpPr>
              <a:spLocks noChangeShapeType="1"/>
            </p:cNvSpPr>
            <p:nvPr/>
          </p:nvSpPr>
          <p:spPr bwMode="auto">
            <a:xfrm>
              <a:off x="261" y="39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2" name="Line 31"/>
            <p:cNvSpPr>
              <a:spLocks noChangeShapeType="1"/>
            </p:cNvSpPr>
            <p:nvPr/>
          </p:nvSpPr>
          <p:spPr bwMode="auto">
            <a:xfrm>
              <a:off x="261" y="36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3" name="Line 32"/>
            <p:cNvSpPr>
              <a:spLocks noChangeShapeType="1"/>
            </p:cNvSpPr>
            <p:nvPr/>
          </p:nvSpPr>
          <p:spPr bwMode="auto">
            <a:xfrm>
              <a:off x="261" y="366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4" name="Line 33"/>
            <p:cNvSpPr>
              <a:spLocks noChangeShapeType="1"/>
            </p:cNvSpPr>
            <p:nvPr/>
          </p:nvSpPr>
          <p:spPr bwMode="auto">
            <a:xfrm>
              <a:off x="261" y="34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5" name="Line 34"/>
            <p:cNvSpPr>
              <a:spLocks noChangeShapeType="1"/>
            </p:cNvSpPr>
            <p:nvPr/>
          </p:nvSpPr>
          <p:spPr bwMode="auto">
            <a:xfrm>
              <a:off x="261" y="342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6" name="Line 35"/>
            <p:cNvSpPr>
              <a:spLocks noChangeShapeType="1"/>
            </p:cNvSpPr>
            <p:nvPr/>
          </p:nvSpPr>
          <p:spPr bwMode="auto">
            <a:xfrm>
              <a:off x="261" y="31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7" name="Line 36"/>
            <p:cNvSpPr>
              <a:spLocks noChangeShapeType="1"/>
            </p:cNvSpPr>
            <p:nvPr/>
          </p:nvSpPr>
          <p:spPr bwMode="auto">
            <a:xfrm>
              <a:off x="261" y="318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8" name="Line 37"/>
            <p:cNvSpPr>
              <a:spLocks noChangeShapeType="1"/>
            </p:cNvSpPr>
            <p:nvPr/>
          </p:nvSpPr>
          <p:spPr bwMode="auto">
            <a:xfrm>
              <a:off x="261" y="29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9" name="Line 38"/>
            <p:cNvSpPr>
              <a:spLocks noChangeShapeType="1"/>
            </p:cNvSpPr>
            <p:nvPr/>
          </p:nvSpPr>
          <p:spPr bwMode="auto">
            <a:xfrm>
              <a:off x="261" y="294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0" name="Line 39"/>
            <p:cNvSpPr>
              <a:spLocks noChangeShapeType="1"/>
            </p:cNvSpPr>
            <p:nvPr/>
          </p:nvSpPr>
          <p:spPr bwMode="auto">
            <a:xfrm>
              <a:off x="261" y="245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1" name="Line 40"/>
            <p:cNvSpPr>
              <a:spLocks noChangeShapeType="1"/>
            </p:cNvSpPr>
            <p:nvPr/>
          </p:nvSpPr>
          <p:spPr bwMode="auto">
            <a:xfrm>
              <a:off x="261" y="24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2" name="Line 41"/>
            <p:cNvSpPr>
              <a:spLocks noChangeShapeType="1"/>
            </p:cNvSpPr>
            <p:nvPr/>
          </p:nvSpPr>
          <p:spPr bwMode="auto">
            <a:xfrm>
              <a:off x="261" y="221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3" name="Line 42"/>
            <p:cNvSpPr>
              <a:spLocks noChangeShapeType="1"/>
            </p:cNvSpPr>
            <p:nvPr/>
          </p:nvSpPr>
          <p:spPr bwMode="auto">
            <a:xfrm>
              <a:off x="261" y="22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4" name="Line 43"/>
            <p:cNvSpPr>
              <a:spLocks noChangeShapeType="1"/>
            </p:cNvSpPr>
            <p:nvPr/>
          </p:nvSpPr>
          <p:spPr bwMode="auto">
            <a:xfrm>
              <a:off x="261" y="197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5" name="Line 44"/>
            <p:cNvSpPr>
              <a:spLocks noChangeShapeType="1"/>
            </p:cNvSpPr>
            <p:nvPr/>
          </p:nvSpPr>
          <p:spPr bwMode="auto">
            <a:xfrm>
              <a:off x="261" y="19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6" name="Line 45"/>
            <p:cNvSpPr>
              <a:spLocks noChangeShapeType="1"/>
            </p:cNvSpPr>
            <p:nvPr/>
          </p:nvSpPr>
          <p:spPr bwMode="auto">
            <a:xfrm>
              <a:off x="261" y="173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7" name="Line 46"/>
            <p:cNvSpPr>
              <a:spLocks noChangeShapeType="1"/>
            </p:cNvSpPr>
            <p:nvPr/>
          </p:nvSpPr>
          <p:spPr bwMode="auto">
            <a:xfrm>
              <a:off x="261" y="17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8" name="Line 47"/>
            <p:cNvSpPr>
              <a:spLocks noChangeShapeType="1"/>
            </p:cNvSpPr>
            <p:nvPr/>
          </p:nvSpPr>
          <p:spPr bwMode="auto">
            <a:xfrm>
              <a:off x="261" y="14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9" name="Line 48"/>
            <p:cNvSpPr>
              <a:spLocks noChangeShapeType="1"/>
            </p:cNvSpPr>
            <p:nvPr/>
          </p:nvSpPr>
          <p:spPr bwMode="auto">
            <a:xfrm>
              <a:off x="261" y="14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0" name="Line 49"/>
            <p:cNvSpPr>
              <a:spLocks noChangeShapeType="1"/>
            </p:cNvSpPr>
            <p:nvPr/>
          </p:nvSpPr>
          <p:spPr bwMode="auto">
            <a:xfrm>
              <a:off x="261" y="2686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1" name="Line 50"/>
            <p:cNvSpPr>
              <a:spLocks noChangeShapeType="1"/>
            </p:cNvSpPr>
            <p:nvPr/>
          </p:nvSpPr>
          <p:spPr bwMode="auto">
            <a:xfrm>
              <a:off x="261" y="26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2" name="Line 51"/>
            <p:cNvSpPr>
              <a:spLocks noChangeShapeType="1"/>
            </p:cNvSpPr>
            <p:nvPr/>
          </p:nvSpPr>
          <p:spPr bwMode="auto">
            <a:xfrm>
              <a:off x="261" y="26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3" name="Line 52"/>
            <p:cNvSpPr>
              <a:spLocks noChangeShapeType="1"/>
            </p:cNvSpPr>
            <p:nvPr/>
          </p:nvSpPr>
          <p:spPr bwMode="auto">
            <a:xfrm>
              <a:off x="261" y="27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4" name="Rectangle 53"/>
            <p:cNvSpPr>
              <a:spLocks noChangeArrowheads="1"/>
            </p:cNvSpPr>
            <p:nvPr/>
          </p:nvSpPr>
          <p:spPr bwMode="auto">
            <a:xfrm>
              <a:off x="2735" y="2506"/>
              <a:ext cx="6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7335" name="Freeform 54"/>
            <p:cNvSpPr>
              <a:spLocks/>
            </p:cNvSpPr>
            <p:nvPr/>
          </p:nvSpPr>
          <p:spPr bwMode="auto">
            <a:xfrm>
              <a:off x="2759" y="2644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36" name="Line 55"/>
            <p:cNvSpPr>
              <a:spLocks noChangeShapeType="1"/>
            </p:cNvSpPr>
            <p:nvPr/>
          </p:nvSpPr>
          <p:spPr bwMode="auto">
            <a:xfrm flipV="1">
              <a:off x="1518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7" name="Line 56"/>
            <p:cNvSpPr>
              <a:spLocks noChangeShapeType="1"/>
            </p:cNvSpPr>
            <p:nvPr/>
          </p:nvSpPr>
          <p:spPr bwMode="auto">
            <a:xfrm flipV="1">
              <a:off x="152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8" name="Line 57"/>
            <p:cNvSpPr>
              <a:spLocks noChangeShapeType="1"/>
            </p:cNvSpPr>
            <p:nvPr/>
          </p:nvSpPr>
          <p:spPr bwMode="auto">
            <a:xfrm flipV="1">
              <a:off x="152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9" name="Line 58"/>
            <p:cNvSpPr>
              <a:spLocks noChangeShapeType="1"/>
            </p:cNvSpPr>
            <p:nvPr/>
          </p:nvSpPr>
          <p:spPr bwMode="auto">
            <a:xfrm flipV="1">
              <a:off x="1525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40" name="Rectangle 59"/>
            <p:cNvSpPr>
              <a:spLocks noChangeArrowheads="1"/>
            </p:cNvSpPr>
            <p:nvPr/>
          </p:nvSpPr>
          <p:spPr bwMode="auto">
            <a:xfrm>
              <a:off x="1552" y="1240"/>
              <a:ext cx="6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7341" name="Freeform 60"/>
            <p:cNvSpPr>
              <a:spLocks/>
            </p:cNvSpPr>
            <p:nvPr/>
          </p:nvSpPr>
          <p:spPr bwMode="auto">
            <a:xfrm>
              <a:off x="1500" y="1258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42" name="Rectangle 61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343" name="Line 62"/>
            <p:cNvSpPr>
              <a:spLocks noChangeShapeType="1"/>
            </p:cNvSpPr>
            <p:nvPr/>
          </p:nvSpPr>
          <p:spPr bwMode="auto">
            <a:xfrm>
              <a:off x="47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44" name="Rectangle 63"/>
            <p:cNvSpPr>
              <a:spLocks noChangeArrowheads="1"/>
            </p:cNvSpPr>
            <p:nvPr/>
          </p:nvSpPr>
          <p:spPr bwMode="auto">
            <a:xfrm>
              <a:off x="446" y="273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7345" name="Line 64"/>
            <p:cNvSpPr>
              <a:spLocks noChangeShapeType="1"/>
            </p:cNvSpPr>
            <p:nvPr/>
          </p:nvSpPr>
          <p:spPr bwMode="auto">
            <a:xfrm>
              <a:off x="68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46" name="Rectangle 65"/>
            <p:cNvSpPr>
              <a:spLocks noChangeArrowheads="1"/>
            </p:cNvSpPr>
            <p:nvPr/>
          </p:nvSpPr>
          <p:spPr bwMode="auto">
            <a:xfrm>
              <a:off x="657" y="273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7347" name="Line 66"/>
            <p:cNvSpPr>
              <a:spLocks noChangeShapeType="1"/>
            </p:cNvSpPr>
            <p:nvPr/>
          </p:nvSpPr>
          <p:spPr bwMode="auto">
            <a:xfrm>
              <a:off x="89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48" name="Rectangle 67"/>
            <p:cNvSpPr>
              <a:spLocks noChangeArrowheads="1"/>
            </p:cNvSpPr>
            <p:nvPr/>
          </p:nvSpPr>
          <p:spPr bwMode="auto">
            <a:xfrm>
              <a:off x="867" y="273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7349" name="Line 68"/>
            <p:cNvSpPr>
              <a:spLocks noChangeShapeType="1"/>
            </p:cNvSpPr>
            <p:nvPr/>
          </p:nvSpPr>
          <p:spPr bwMode="auto">
            <a:xfrm>
              <a:off x="110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50" name="Rectangle 69"/>
            <p:cNvSpPr>
              <a:spLocks noChangeArrowheads="1"/>
            </p:cNvSpPr>
            <p:nvPr/>
          </p:nvSpPr>
          <p:spPr bwMode="auto">
            <a:xfrm>
              <a:off x="1077" y="273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351" name="Line 70"/>
            <p:cNvSpPr>
              <a:spLocks noChangeShapeType="1"/>
            </p:cNvSpPr>
            <p:nvPr/>
          </p:nvSpPr>
          <p:spPr bwMode="auto">
            <a:xfrm>
              <a:off x="131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52" name="Rectangle 71"/>
            <p:cNvSpPr>
              <a:spLocks noChangeArrowheads="1"/>
            </p:cNvSpPr>
            <p:nvPr/>
          </p:nvSpPr>
          <p:spPr bwMode="auto">
            <a:xfrm>
              <a:off x="1288" y="273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353" name="Rectangle 72"/>
            <p:cNvSpPr>
              <a:spLocks noChangeArrowheads="1"/>
            </p:cNvSpPr>
            <p:nvPr/>
          </p:nvSpPr>
          <p:spPr bwMode="auto">
            <a:xfrm>
              <a:off x="1532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354" name="Line 73"/>
            <p:cNvSpPr>
              <a:spLocks noChangeShapeType="1"/>
            </p:cNvSpPr>
            <p:nvPr/>
          </p:nvSpPr>
          <p:spPr bwMode="auto">
            <a:xfrm>
              <a:off x="173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55" name="Rectangle 74"/>
            <p:cNvSpPr>
              <a:spLocks noChangeArrowheads="1"/>
            </p:cNvSpPr>
            <p:nvPr/>
          </p:nvSpPr>
          <p:spPr bwMode="auto">
            <a:xfrm>
              <a:off x="1735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356" name="Line 75"/>
            <p:cNvSpPr>
              <a:spLocks noChangeShapeType="1"/>
            </p:cNvSpPr>
            <p:nvPr/>
          </p:nvSpPr>
          <p:spPr bwMode="auto">
            <a:xfrm>
              <a:off x="194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57" name="Rectangle 76"/>
            <p:cNvSpPr>
              <a:spLocks noChangeArrowheads="1"/>
            </p:cNvSpPr>
            <p:nvPr/>
          </p:nvSpPr>
          <p:spPr bwMode="auto">
            <a:xfrm>
              <a:off x="1945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358" name="Line 77"/>
            <p:cNvSpPr>
              <a:spLocks noChangeShapeType="1"/>
            </p:cNvSpPr>
            <p:nvPr/>
          </p:nvSpPr>
          <p:spPr bwMode="auto">
            <a:xfrm>
              <a:off x="215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59" name="Rectangle 78"/>
            <p:cNvSpPr>
              <a:spLocks noChangeArrowheads="1"/>
            </p:cNvSpPr>
            <p:nvPr/>
          </p:nvSpPr>
          <p:spPr bwMode="auto">
            <a:xfrm>
              <a:off x="2156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7360" name="Line 79"/>
            <p:cNvSpPr>
              <a:spLocks noChangeShapeType="1"/>
            </p:cNvSpPr>
            <p:nvPr/>
          </p:nvSpPr>
          <p:spPr bwMode="auto">
            <a:xfrm>
              <a:off x="236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61" name="Rectangle 80"/>
            <p:cNvSpPr>
              <a:spLocks noChangeArrowheads="1"/>
            </p:cNvSpPr>
            <p:nvPr/>
          </p:nvSpPr>
          <p:spPr bwMode="auto">
            <a:xfrm>
              <a:off x="2366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362" name="Line 81"/>
            <p:cNvSpPr>
              <a:spLocks noChangeShapeType="1"/>
            </p:cNvSpPr>
            <p:nvPr/>
          </p:nvSpPr>
          <p:spPr bwMode="auto">
            <a:xfrm>
              <a:off x="257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63" name="Rectangle 82"/>
            <p:cNvSpPr>
              <a:spLocks noChangeArrowheads="1"/>
            </p:cNvSpPr>
            <p:nvPr/>
          </p:nvSpPr>
          <p:spPr bwMode="auto">
            <a:xfrm>
              <a:off x="2576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7364" name="Rectangle 83"/>
            <p:cNvSpPr>
              <a:spLocks noChangeArrowheads="1"/>
            </p:cNvSpPr>
            <p:nvPr/>
          </p:nvSpPr>
          <p:spPr bwMode="auto">
            <a:xfrm>
              <a:off x="1458" y="384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7365" name="Line 84"/>
            <p:cNvSpPr>
              <a:spLocks noChangeShapeType="1"/>
            </p:cNvSpPr>
            <p:nvPr/>
          </p:nvSpPr>
          <p:spPr bwMode="auto">
            <a:xfrm>
              <a:off x="1510" y="3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66" name="Rectangle 85"/>
            <p:cNvSpPr>
              <a:spLocks noChangeArrowheads="1"/>
            </p:cNvSpPr>
            <p:nvPr/>
          </p:nvSpPr>
          <p:spPr bwMode="auto">
            <a:xfrm>
              <a:off x="1458" y="360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7367" name="Line 86"/>
            <p:cNvSpPr>
              <a:spLocks noChangeShapeType="1"/>
            </p:cNvSpPr>
            <p:nvPr/>
          </p:nvSpPr>
          <p:spPr bwMode="auto">
            <a:xfrm>
              <a:off x="1510" y="366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68" name="Rectangle 87"/>
            <p:cNvSpPr>
              <a:spLocks noChangeArrowheads="1"/>
            </p:cNvSpPr>
            <p:nvPr/>
          </p:nvSpPr>
          <p:spPr bwMode="auto">
            <a:xfrm>
              <a:off x="1458" y="336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7369" name="Line 88"/>
            <p:cNvSpPr>
              <a:spLocks noChangeShapeType="1"/>
            </p:cNvSpPr>
            <p:nvPr/>
          </p:nvSpPr>
          <p:spPr bwMode="auto">
            <a:xfrm>
              <a:off x="1510" y="342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70" name="Rectangle 89"/>
            <p:cNvSpPr>
              <a:spLocks noChangeArrowheads="1"/>
            </p:cNvSpPr>
            <p:nvPr/>
          </p:nvSpPr>
          <p:spPr bwMode="auto">
            <a:xfrm>
              <a:off x="1458" y="312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371" name="Line 90"/>
            <p:cNvSpPr>
              <a:spLocks noChangeShapeType="1"/>
            </p:cNvSpPr>
            <p:nvPr/>
          </p:nvSpPr>
          <p:spPr bwMode="auto">
            <a:xfrm>
              <a:off x="1510" y="318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72" name="Rectangle 91"/>
            <p:cNvSpPr>
              <a:spLocks noChangeArrowheads="1"/>
            </p:cNvSpPr>
            <p:nvPr/>
          </p:nvSpPr>
          <p:spPr bwMode="auto">
            <a:xfrm>
              <a:off x="1458" y="288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373" name="Line 92"/>
            <p:cNvSpPr>
              <a:spLocks noChangeShapeType="1"/>
            </p:cNvSpPr>
            <p:nvPr/>
          </p:nvSpPr>
          <p:spPr bwMode="auto">
            <a:xfrm>
              <a:off x="1510" y="294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74" name="Rectangle 93"/>
            <p:cNvSpPr>
              <a:spLocks noChangeArrowheads="1"/>
            </p:cNvSpPr>
            <p:nvPr/>
          </p:nvSpPr>
          <p:spPr bwMode="auto">
            <a:xfrm>
              <a:off x="1483" y="2398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375" name="Line 94"/>
            <p:cNvSpPr>
              <a:spLocks noChangeShapeType="1"/>
            </p:cNvSpPr>
            <p:nvPr/>
          </p:nvSpPr>
          <p:spPr bwMode="auto">
            <a:xfrm>
              <a:off x="1510" y="245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76" name="Rectangle 95"/>
            <p:cNvSpPr>
              <a:spLocks noChangeArrowheads="1"/>
            </p:cNvSpPr>
            <p:nvPr/>
          </p:nvSpPr>
          <p:spPr bwMode="auto">
            <a:xfrm>
              <a:off x="1483" y="2158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377" name="Line 96"/>
            <p:cNvSpPr>
              <a:spLocks noChangeShapeType="1"/>
            </p:cNvSpPr>
            <p:nvPr/>
          </p:nvSpPr>
          <p:spPr bwMode="auto">
            <a:xfrm>
              <a:off x="1510" y="221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78" name="Rectangle 97"/>
            <p:cNvSpPr>
              <a:spLocks noChangeArrowheads="1"/>
            </p:cNvSpPr>
            <p:nvPr/>
          </p:nvSpPr>
          <p:spPr bwMode="auto">
            <a:xfrm>
              <a:off x="1483" y="1918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7379" name="Line 98"/>
            <p:cNvSpPr>
              <a:spLocks noChangeShapeType="1"/>
            </p:cNvSpPr>
            <p:nvPr/>
          </p:nvSpPr>
          <p:spPr bwMode="auto">
            <a:xfrm>
              <a:off x="1510" y="197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80" name="Rectangle 99"/>
            <p:cNvSpPr>
              <a:spLocks noChangeArrowheads="1"/>
            </p:cNvSpPr>
            <p:nvPr/>
          </p:nvSpPr>
          <p:spPr bwMode="auto">
            <a:xfrm>
              <a:off x="1483" y="1678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381" name="Line 100"/>
            <p:cNvSpPr>
              <a:spLocks noChangeShapeType="1"/>
            </p:cNvSpPr>
            <p:nvPr/>
          </p:nvSpPr>
          <p:spPr bwMode="auto">
            <a:xfrm>
              <a:off x="1510" y="173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82" name="Rectangle 101"/>
            <p:cNvSpPr>
              <a:spLocks noChangeArrowheads="1"/>
            </p:cNvSpPr>
            <p:nvPr/>
          </p:nvSpPr>
          <p:spPr bwMode="auto">
            <a:xfrm>
              <a:off x="1483" y="1438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7383" name="Line 102"/>
            <p:cNvSpPr>
              <a:spLocks noChangeShapeType="1"/>
            </p:cNvSpPr>
            <p:nvPr/>
          </p:nvSpPr>
          <p:spPr bwMode="auto">
            <a:xfrm>
              <a:off x="1510" y="149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84" name="Rectangle 104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cxnSp>
        <p:nvCxnSpPr>
          <p:cNvPr id="113" name="Straight Connector 112"/>
          <p:cNvCxnSpPr/>
          <p:nvPr/>
        </p:nvCxnSpPr>
        <p:spPr>
          <a:xfrm rot="5400000" flipH="1" flipV="1">
            <a:off x="1756570" y="2482057"/>
            <a:ext cx="2162175" cy="2017713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rot="5400000" flipH="1" flipV="1">
            <a:off x="3024982" y="3833020"/>
            <a:ext cx="1908175" cy="177641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Oval 114"/>
          <p:cNvSpPr/>
          <p:nvPr/>
        </p:nvSpPr>
        <p:spPr>
          <a:xfrm>
            <a:off x="3324226" y="2909889"/>
            <a:ext cx="60325" cy="777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6" name="Oval 115"/>
          <p:cNvSpPr/>
          <p:nvPr/>
        </p:nvSpPr>
        <p:spPr>
          <a:xfrm>
            <a:off x="3330576" y="5357813"/>
            <a:ext cx="60325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4" name="Up Arrow 223"/>
          <p:cNvSpPr/>
          <p:nvPr/>
        </p:nvSpPr>
        <p:spPr>
          <a:xfrm flipV="1">
            <a:off x="3233739" y="2974976"/>
            <a:ext cx="249237" cy="2424113"/>
          </a:xfrm>
          <a:prstGeom prst="upArrow">
            <a:avLst/>
          </a:prstGeom>
          <a:solidFill>
            <a:schemeClr val="accent1"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7182" name="Group 7"/>
          <p:cNvGrpSpPr>
            <a:grpSpLocks noChangeAspect="1"/>
          </p:cNvGrpSpPr>
          <p:nvPr/>
        </p:nvGrpSpPr>
        <p:grpSpPr bwMode="auto">
          <a:xfrm>
            <a:off x="5275263" y="2411414"/>
            <a:ext cx="3049282" cy="3271837"/>
            <a:chOff x="256" y="1240"/>
            <a:chExt cx="2546" cy="2916"/>
          </a:xfrm>
        </p:grpSpPr>
        <p:sp>
          <p:nvSpPr>
            <p:cNvPr id="7191" name="AutoShape 6"/>
            <p:cNvSpPr>
              <a:spLocks noChangeAspect="1" noChangeArrowheads="1" noTextEdit="1"/>
            </p:cNvSpPr>
            <p:nvPr/>
          </p:nvSpPr>
          <p:spPr bwMode="auto">
            <a:xfrm>
              <a:off x="256" y="1246"/>
              <a:ext cx="253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2" name="Rectangle 8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193" name="Line 9"/>
            <p:cNvSpPr>
              <a:spLocks noChangeShapeType="1"/>
            </p:cNvSpPr>
            <p:nvPr/>
          </p:nvSpPr>
          <p:spPr bwMode="auto">
            <a:xfrm flipV="1">
              <a:off x="46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4" name="Line 10"/>
            <p:cNvSpPr>
              <a:spLocks noChangeShapeType="1"/>
            </p:cNvSpPr>
            <p:nvPr/>
          </p:nvSpPr>
          <p:spPr bwMode="auto">
            <a:xfrm flipV="1">
              <a:off x="4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5" name="Line 11"/>
            <p:cNvSpPr>
              <a:spLocks noChangeShapeType="1"/>
            </p:cNvSpPr>
            <p:nvPr/>
          </p:nvSpPr>
          <p:spPr bwMode="auto">
            <a:xfrm flipV="1">
              <a:off x="67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6" name="Line 12"/>
            <p:cNvSpPr>
              <a:spLocks noChangeShapeType="1"/>
            </p:cNvSpPr>
            <p:nvPr/>
          </p:nvSpPr>
          <p:spPr bwMode="auto">
            <a:xfrm flipV="1">
              <a:off x="68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7" name="Line 13"/>
            <p:cNvSpPr>
              <a:spLocks noChangeShapeType="1"/>
            </p:cNvSpPr>
            <p:nvPr/>
          </p:nvSpPr>
          <p:spPr bwMode="auto">
            <a:xfrm flipV="1">
              <a:off x="88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8" name="Line 14"/>
            <p:cNvSpPr>
              <a:spLocks noChangeShapeType="1"/>
            </p:cNvSpPr>
            <p:nvPr/>
          </p:nvSpPr>
          <p:spPr bwMode="auto">
            <a:xfrm flipV="1">
              <a:off x="89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9" name="Line 15"/>
            <p:cNvSpPr>
              <a:spLocks noChangeShapeType="1"/>
            </p:cNvSpPr>
            <p:nvPr/>
          </p:nvSpPr>
          <p:spPr bwMode="auto">
            <a:xfrm flipV="1">
              <a:off x="110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0" name="Line 16"/>
            <p:cNvSpPr>
              <a:spLocks noChangeShapeType="1"/>
            </p:cNvSpPr>
            <p:nvPr/>
          </p:nvSpPr>
          <p:spPr bwMode="auto">
            <a:xfrm flipV="1">
              <a:off x="110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1" name="Line 17"/>
            <p:cNvSpPr>
              <a:spLocks noChangeShapeType="1"/>
            </p:cNvSpPr>
            <p:nvPr/>
          </p:nvSpPr>
          <p:spPr bwMode="auto">
            <a:xfrm flipV="1">
              <a:off x="131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2" name="Line 18"/>
            <p:cNvSpPr>
              <a:spLocks noChangeShapeType="1"/>
            </p:cNvSpPr>
            <p:nvPr/>
          </p:nvSpPr>
          <p:spPr bwMode="auto">
            <a:xfrm flipV="1">
              <a:off x="131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3" name="Line 19"/>
            <p:cNvSpPr>
              <a:spLocks noChangeShapeType="1"/>
            </p:cNvSpPr>
            <p:nvPr/>
          </p:nvSpPr>
          <p:spPr bwMode="auto">
            <a:xfrm flipV="1">
              <a:off x="173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4" name="Line 20"/>
            <p:cNvSpPr>
              <a:spLocks noChangeShapeType="1"/>
            </p:cNvSpPr>
            <p:nvPr/>
          </p:nvSpPr>
          <p:spPr bwMode="auto">
            <a:xfrm flipV="1">
              <a:off x="173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5" name="Line 21"/>
            <p:cNvSpPr>
              <a:spLocks noChangeShapeType="1"/>
            </p:cNvSpPr>
            <p:nvPr/>
          </p:nvSpPr>
          <p:spPr bwMode="auto">
            <a:xfrm flipV="1">
              <a:off x="194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6" name="Line 22"/>
            <p:cNvSpPr>
              <a:spLocks noChangeShapeType="1"/>
            </p:cNvSpPr>
            <p:nvPr/>
          </p:nvSpPr>
          <p:spPr bwMode="auto">
            <a:xfrm flipV="1">
              <a:off x="194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7" name="Line 23"/>
            <p:cNvSpPr>
              <a:spLocks noChangeShapeType="1"/>
            </p:cNvSpPr>
            <p:nvPr/>
          </p:nvSpPr>
          <p:spPr bwMode="auto">
            <a:xfrm flipV="1">
              <a:off x="215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8" name="Line 24"/>
            <p:cNvSpPr>
              <a:spLocks noChangeShapeType="1"/>
            </p:cNvSpPr>
            <p:nvPr/>
          </p:nvSpPr>
          <p:spPr bwMode="auto">
            <a:xfrm flipV="1">
              <a:off x="215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9" name="Line 25"/>
            <p:cNvSpPr>
              <a:spLocks noChangeShapeType="1"/>
            </p:cNvSpPr>
            <p:nvPr/>
          </p:nvSpPr>
          <p:spPr bwMode="auto">
            <a:xfrm flipV="1">
              <a:off x="236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0" name="Line 26"/>
            <p:cNvSpPr>
              <a:spLocks noChangeShapeType="1"/>
            </p:cNvSpPr>
            <p:nvPr/>
          </p:nvSpPr>
          <p:spPr bwMode="auto">
            <a:xfrm flipV="1">
              <a:off x="236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1" name="Line 27"/>
            <p:cNvSpPr>
              <a:spLocks noChangeShapeType="1"/>
            </p:cNvSpPr>
            <p:nvPr/>
          </p:nvSpPr>
          <p:spPr bwMode="auto">
            <a:xfrm flipV="1">
              <a:off x="25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2" name="Line 28"/>
            <p:cNvSpPr>
              <a:spLocks noChangeShapeType="1"/>
            </p:cNvSpPr>
            <p:nvPr/>
          </p:nvSpPr>
          <p:spPr bwMode="auto">
            <a:xfrm flipV="1">
              <a:off x="257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3" name="Line 29"/>
            <p:cNvSpPr>
              <a:spLocks noChangeShapeType="1"/>
            </p:cNvSpPr>
            <p:nvPr/>
          </p:nvSpPr>
          <p:spPr bwMode="auto">
            <a:xfrm>
              <a:off x="261" y="38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4" name="Line 30"/>
            <p:cNvSpPr>
              <a:spLocks noChangeShapeType="1"/>
            </p:cNvSpPr>
            <p:nvPr/>
          </p:nvSpPr>
          <p:spPr bwMode="auto">
            <a:xfrm>
              <a:off x="261" y="39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5" name="Line 31"/>
            <p:cNvSpPr>
              <a:spLocks noChangeShapeType="1"/>
            </p:cNvSpPr>
            <p:nvPr/>
          </p:nvSpPr>
          <p:spPr bwMode="auto">
            <a:xfrm>
              <a:off x="261" y="36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6" name="Line 32"/>
            <p:cNvSpPr>
              <a:spLocks noChangeShapeType="1"/>
            </p:cNvSpPr>
            <p:nvPr/>
          </p:nvSpPr>
          <p:spPr bwMode="auto">
            <a:xfrm>
              <a:off x="261" y="366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7" name="Line 33"/>
            <p:cNvSpPr>
              <a:spLocks noChangeShapeType="1"/>
            </p:cNvSpPr>
            <p:nvPr/>
          </p:nvSpPr>
          <p:spPr bwMode="auto">
            <a:xfrm>
              <a:off x="261" y="34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8" name="Line 34"/>
            <p:cNvSpPr>
              <a:spLocks noChangeShapeType="1"/>
            </p:cNvSpPr>
            <p:nvPr/>
          </p:nvSpPr>
          <p:spPr bwMode="auto">
            <a:xfrm>
              <a:off x="261" y="342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9" name="Line 35"/>
            <p:cNvSpPr>
              <a:spLocks noChangeShapeType="1"/>
            </p:cNvSpPr>
            <p:nvPr/>
          </p:nvSpPr>
          <p:spPr bwMode="auto">
            <a:xfrm>
              <a:off x="261" y="31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0" name="Line 36"/>
            <p:cNvSpPr>
              <a:spLocks noChangeShapeType="1"/>
            </p:cNvSpPr>
            <p:nvPr/>
          </p:nvSpPr>
          <p:spPr bwMode="auto">
            <a:xfrm>
              <a:off x="261" y="318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1" name="Line 37"/>
            <p:cNvSpPr>
              <a:spLocks noChangeShapeType="1"/>
            </p:cNvSpPr>
            <p:nvPr/>
          </p:nvSpPr>
          <p:spPr bwMode="auto">
            <a:xfrm>
              <a:off x="261" y="29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2" name="Line 38"/>
            <p:cNvSpPr>
              <a:spLocks noChangeShapeType="1"/>
            </p:cNvSpPr>
            <p:nvPr/>
          </p:nvSpPr>
          <p:spPr bwMode="auto">
            <a:xfrm>
              <a:off x="261" y="294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3" name="Line 39"/>
            <p:cNvSpPr>
              <a:spLocks noChangeShapeType="1"/>
            </p:cNvSpPr>
            <p:nvPr/>
          </p:nvSpPr>
          <p:spPr bwMode="auto">
            <a:xfrm>
              <a:off x="261" y="245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4" name="Line 40"/>
            <p:cNvSpPr>
              <a:spLocks noChangeShapeType="1"/>
            </p:cNvSpPr>
            <p:nvPr/>
          </p:nvSpPr>
          <p:spPr bwMode="auto">
            <a:xfrm>
              <a:off x="261" y="24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5" name="Line 41"/>
            <p:cNvSpPr>
              <a:spLocks noChangeShapeType="1"/>
            </p:cNvSpPr>
            <p:nvPr/>
          </p:nvSpPr>
          <p:spPr bwMode="auto">
            <a:xfrm>
              <a:off x="261" y="221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6" name="Line 42"/>
            <p:cNvSpPr>
              <a:spLocks noChangeShapeType="1"/>
            </p:cNvSpPr>
            <p:nvPr/>
          </p:nvSpPr>
          <p:spPr bwMode="auto">
            <a:xfrm>
              <a:off x="261" y="22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7" name="Line 43"/>
            <p:cNvSpPr>
              <a:spLocks noChangeShapeType="1"/>
            </p:cNvSpPr>
            <p:nvPr/>
          </p:nvSpPr>
          <p:spPr bwMode="auto">
            <a:xfrm>
              <a:off x="261" y="197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8" name="Line 44"/>
            <p:cNvSpPr>
              <a:spLocks noChangeShapeType="1"/>
            </p:cNvSpPr>
            <p:nvPr/>
          </p:nvSpPr>
          <p:spPr bwMode="auto">
            <a:xfrm>
              <a:off x="261" y="19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9" name="Line 45"/>
            <p:cNvSpPr>
              <a:spLocks noChangeShapeType="1"/>
            </p:cNvSpPr>
            <p:nvPr/>
          </p:nvSpPr>
          <p:spPr bwMode="auto">
            <a:xfrm>
              <a:off x="261" y="173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0" name="Line 46"/>
            <p:cNvSpPr>
              <a:spLocks noChangeShapeType="1"/>
            </p:cNvSpPr>
            <p:nvPr/>
          </p:nvSpPr>
          <p:spPr bwMode="auto">
            <a:xfrm>
              <a:off x="261" y="17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1" name="Line 47"/>
            <p:cNvSpPr>
              <a:spLocks noChangeShapeType="1"/>
            </p:cNvSpPr>
            <p:nvPr/>
          </p:nvSpPr>
          <p:spPr bwMode="auto">
            <a:xfrm>
              <a:off x="261" y="14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2" name="Line 48"/>
            <p:cNvSpPr>
              <a:spLocks noChangeShapeType="1"/>
            </p:cNvSpPr>
            <p:nvPr/>
          </p:nvSpPr>
          <p:spPr bwMode="auto">
            <a:xfrm>
              <a:off x="261" y="14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3" name="Line 49"/>
            <p:cNvSpPr>
              <a:spLocks noChangeShapeType="1"/>
            </p:cNvSpPr>
            <p:nvPr/>
          </p:nvSpPr>
          <p:spPr bwMode="auto">
            <a:xfrm>
              <a:off x="261" y="2686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4" name="Line 50"/>
            <p:cNvSpPr>
              <a:spLocks noChangeShapeType="1"/>
            </p:cNvSpPr>
            <p:nvPr/>
          </p:nvSpPr>
          <p:spPr bwMode="auto">
            <a:xfrm>
              <a:off x="261" y="26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5" name="Line 51"/>
            <p:cNvSpPr>
              <a:spLocks noChangeShapeType="1"/>
            </p:cNvSpPr>
            <p:nvPr/>
          </p:nvSpPr>
          <p:spPr bwMode="auto">
            <a:xfrm>
              <a:off x="261" y="26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6" name="Line 52"/>
            <p:cNvSpPr>
              <a:spLocks noChangeShapeType="1"/>
            </p:cNvSpPr>
            <p:nvPr/>
          </p:nvSpPr>
          <p:spPr bwMode="auto">
            <a:xfrm>
              <a:off x="261" y="27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7" name="Rectangle 53"/>
            <p:cNvSpPr>
              <a:spLocks noChangeArrowheads="1"/>
            </p:cNvSpPr>
            <p:nvPr/>
          </p:nvSpPr>
          <p:spPr bwMode="auto">
            <a:xfrm>
              <a:off x="2735" y="2506"/>
              <a:ext cx="6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7238" name="Freeform 54"/>
            <p:cNvSpPr>
              <a:spLocks/>
            </p:cNvSpPr>
            <p:nvPr/>
          </p:nvSpPr>
          <p:spPr bwMode="auto">
            <a:xfrm>
              <a:off x="2759" y="2644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39" name="Line 55"/>
            <p:cNvSpPr>
              <a:spLocks noChangeShapeType="1"/>
            </p:cNvSpPr>
            <p:nvPr/>
          </p:nvSpPr>
          <p:spPr bwMode="auto">
            <a:xfrm flipV="1">
              <a:off x="1518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0" name="Line 56"/>
            <p:cNvSpPr>
              <a:spLocks noChangeShapeType="1"/>
            </p:cNvSpPr>
            <p:nvPr/>
          </p:nvSpPr>
          <p:spPr bwMode="auto">
            <a:xfrm flipV="1">
              <a:off x="152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1" name="Line 57"/>
            <p:cNvSpPr>
              <a:spLocks noChangeShapeType="1"/>
            </p:cNvSpPr>
            <p:nvPr/>
          </p:nvSpPr>
          <p:spPr bwMode="auto">
            <a:xfrm flipV="1">
              <a:off x="152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2" name="Line 58"/>
            <p:cNvSpPr>
              <a:spLocks noChangeShapeType="1"/>
            </p:cNvSpPr>
            <p:nvPr/>
          </p:nvSpPr>
          <p:spPr bwMode="auto">
            <a:xfrm flipV="1">
              <a:off x="1525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3" name="Rectangle 59"/>
            <p:cNvSpPr>
              <a:spLocks noChangeArrowheads="1"/>
            </p:cNvSpPr>
            <p:nvPr/>
          </p:nvSpPr>
          <p:spPr bwMode="auto">
            <a:xfrm>
              <a:off x="1552" y="1240"/>
              <a:ext cx="6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7244" name="Freeform 60"/>
            <p:cNvSpPr>
              <a:spLocks/>
            </p:cNvSpPr>
            <p:nvPr/>
          </p:nvSpPr>
          <p:spPr bwMode="auto">
            <a:xfrm>
              <a:off x="1500" y="1258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45" name="Rectangle 61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246" name="Line 62"/>
            <p:cNvSpPr>
              <a:spLocks noChangeShapeType="1"/>
            </p:cNvSpPr>
            <p:nvPr/>
          </p:nvSpPr>
          <p:spPr bwMode="auto">
            <a:xfrm>
              <a:off x="47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7" name="Rectangle 63"/>
            <p:cNvSpPr>
              <a:spLocks noChangeArrowheads="1"/>
            </p:cNvSpPr>
            <p:nvPr/>
          </p:nvSpPr>
          <p:spPr bwMode="auto">
            <a:xfrm>
              <a:off x="446" y="273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7248" name="Line 64"/>
            <p:cNvSpPr>
              <a:spLocks noChangeShapeType="1"/>
            </p:cNvSpPr>
            <p:nvPr/>
          </p:nvSpPr>
          <p:spPr bwMode="auto">
            <a:xfrm>
              <a:off x="68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9" name="Rectangle 65"/>
            <p:cNvSpPr>
              <a:spLocks noChangeArrowheads="1"/>
            </p:cNvSpPr>
            <p:nvPr/>
          </p:nvSpPr>
          <p:spPr bwMode="auto">
            <a:xfrm>
              <a:off x="657" y="273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7250" name="Line 66"/>
            <p:cNvSpPr>
              <a:spLocks noChangeShapeType="1"/>
            </p:cNvSpPr>
            <p:nvPr/>
          </p:nvSpPr>
          <p:spPr bwMode="auto">
            <a:xfrm>
              <a:off x="89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1" name="Rectangle 67"/>
            <p:cNvSpPr>
              <a:spLocks noChangeArrowheads="1"/>
            </p:cNvSpPr>
            <p:nvPr/>
          </p:nvSpPr>
          <p:spPr bwMode="auto">
            <a:xfrm>
              <a:off x="867" y="273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7252" name="Line 68"/>
            <p:cNvSpPr>
              <a:spLocks noChangeShapeType="1"/>
            </p:cNvSpPr>
            <p:nvPr/>
          </p:nvSpPr>
          <p:spPr bwMode="auto">
            <a:xfrm>
              <a:off x="110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3" name="Rectangle 69"/>
            <p:cNvSpPr>
              <a:spLocks noChangeArrowheads="1"/>
            </p:cNvSpPr>
            <p:nvPr/>
          </p:nvSpPr>
          <p:spPr bwMode="auto">
            <a:xfrm>
              <a:off x="1077" y="273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254" name="Line 70"/>
            <p:cNvSpPr>
              <a:spLocks noChangeShapeType="1"/>
            </p:cNvSpPr>
            <p:nvPr/>
          </p:nvSpPr>
          <p:spPr bwMode="auto">
            <a:xfrm>
              <a:off x="131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5" name="Rectangle 71"/>
            <p:cNvSpPr>
              <a:spLocks noChangeArrowheads="1"/>
            </p:cNvSpPr>
            <p:nvPr/>
          </p:nvSpPr>
          <p:spPr bwMode="auto">
            <a:xfrm>
              <a:off x="1288" y="273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256" name="Rectangle 72"/>
            <p:cNvSpPr>
              <a:spLocks noChangeArrowheads="1"/>
            </p:cNvSpPr>
            <p:nvPr/>
          </p:nvSpPr>
          <p:spPr bwMode="auto">
            <a:xfrm>
              <a:off x="1532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257" name="Line 73"/>
            <p:cNvSpPr>
              <a:spLocks noChangeShapeType="1"/>
            </p:cNvSpPr>
            <p:nvPr/>
          </p:nvSpPr>
          <p:spPr bwMode="auto">
            <a:xfrm>
              <a:off x="173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8" name="Rectangle 74"/>
            <p:cNvSpPr>
              <a:spLocks noChangeArrowheads="1"/>
            </p:cNvSpPr>
            <p:nvPr/>
          </p:nvSpPr>
          <p:spPr bwMode="auto">
            <a:xfrm>
              <a:off x="1735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259" name="Line 75"/>
            <p:cNvSpPr>
              <a:spLocks noChangeShapeType="1"/>
            </p:cNvSpPr>
            <p:nvPr/>
          </p:nvSpPr>
          <p:spPr bwMode="auto">
            <a:xfrm>
              <a:off x="194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0" name="Rectangle 76"/>
            <p:cNvSpPr>
              <a:spLocks noChangeArrowheads="1"/>
            </p:cNvSpPr>
            <p:nvPr/>
          </p:nvSpPr>
          <p:spPr bwMode="auto">
            <a:xfrm>
              <a:off x="1945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261" name="Line 77"/>
            <p:cNvSpPr>
              <a:spLocks noChangeShapeType="1"/>
            </p:cNvSpPr>
            <p:nvPr/>
          </p:nvSpPr>
          <p:spPr bwMode="auto">
            <a:xfrm>
              <a:off x="215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2" name="Rectangle 78"/>
            <p:cNvSpPr>
              <a:spLocks noChangeArrowheads="1"/>
            </p:cNvSpPr>
            <p:nvPr/>
          </p:nvSpPr>
          <p:spPr bwMode="auto">
            <a:xfrm>
              <a:off x="2156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7263" name="Line 79"/>
            <p:cNvSpPr>
              <a:spLocks noChangeShapeType="1"/>
            </p:cNvSpPr>
            <p:nvPr/>
          </p:nvSpPr>
          <p:spPr bwMode="auto">
            <a:xfrm>
              <a:off x="236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4" name="Rectangle 80"/>
            <p:cNvSpPr>
              <a:spLocks noChangeArrowheads="1"/>
            </p:cNvSpPr>
            <p:nvPr/>
          </p:nvSpPr>
          <p:spPr bwMode="auto">
            <a:xfrm>
              <a:off x="2366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265" name="Line 81"/>
            <p:cNvSpPr>
              <a:spLocks noChangeShapeType="1"/>
            </p:cNvSpPr>
            <p:nvPr/>
          </p:nvSpPr>
          <p:spPr bwMode="auto">
            <a:xfrm>
              <a:off x="257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6" name="Rectangle 82"/>
            <p:cNvSpPr>
              <a:spLocks noChangeArrowheads="1"/>
            </p:cNvSpPr>
            <p:nvPr/>
          </p:nvSpPr>
          <p:spPr bwMode="auto">
            <a:xfrm>
              <a:off x="2576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7267" name="Rectangle 83"/>
            <p:cNvSpPr>
              <a:spLocks noChangeArrowheads="1"/>
            </p:cNvSpPr>
            <p:nvPr/>
          </p:nvSpPr>
          <p:spPr bwMode="auto">
            <a:xfrm>
              <a:off x="1458" y="384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7268" name="Line 84"/>
            <p:cNvSpPr>
              <a:spLocks noChangeShapeType="1"/>
            </p:cNvSpPr>
            <p:nvPr/>
          </p:nvSpPr>
          <p:spPr bwMode="auto">
            <a:xfrm>
              <a:off x="1510" y="3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9" name="Rectangle 85"/>
            <p:cNvSpPr>
              <a:spLocks noChangeArrowheads="1"/>
            </p:cNvSpPr>
            <p:nvPr/>
          </p:nvSpPr>
          <p:spPr bwMode="auto">
            <a:xfrm>
              <a:off x="1458" y="360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7270" name="Line 86"/>
            <p:cNvSpPr>
              <a:spLocks noChangeShapeType="1"/>
            </p:cNvSpPr>
            <p:nvPr/>
          </p:nvSpPr>
          <p:spPr bwMode="auto">
            <a:xfrm>
              <a:off x="1510" y="366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1" name="Rectangle 87"/>
            <p:cNvSpPr>
              <a:spLocks noChangeArrowheads="1"/>
            </p:cNvSpPr>
            <p:nvPr/>
          </p:nvSpPr>
          <p:spPr bwMode="auto">
            <a:xfrm>
              <a:off x="1458" y="336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7272" name="Line 88"/>
            <p:cNvSpPr>
              <a:spLocks noChangeShapeType="1"/>
            </p:cNvSpPr>
            <p:nvPr/>
          </p:nvSpPr>
          <p:spPr bwMode="auto">
            <a:xfrm>
              <a:off x="1510" y="342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3" name="Rectangle 89"/>
            <p:cNvSpPr>
              <a:spLocks noChangeArrowheads="1"/>
            </p:cNvSpPr>
            <p:nvPr/>
          </p:nvSpPr>
          <p:spPr bwMode="auto">
            <a:xfrm>
              <a:off x="1458" y="312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274" name="Line 90"/>
            <p:cNvSpPr>
              <a:spLocks noChangeShapeType="1"/>
            </p:cNvSpPr>
            <p:nvPr/>
          </p:nvSpPr>
          <p:spPr bwMode="auto">
            <a:xfrm>
              <a:off x="1510" y="318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5" name="Rectangle 91"/>
            <p:cNvSpPr>
              <a:spLocks noChangeArrowheads="1"/>
            </p:cNvSpPr>
            <p:nvPr/>
          </p:nvSpPr>
          <p:spPr bwMode="auto">
            <a:xfrm>
              <a:off x="1458" y="288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276" name="Line 92"/>
            <p:cNvSpPr>
              <a:spLocks noChangeShapeType="1"/>
            </p:cNvSpPr>
            <p:nvPr/>
          </p:nvSpPr>
          <p:spPr bwMode="auto">
            <a:xfrm>
              <a:off x="1510" y="294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7" name="Rectangle 93"/>
            <p:cNvSpPr>
              <a:spLocks noChangeArrowheads="1"/>
            </p:cNvSpPr>
            <p:nvPr/>
          </p:nvSpPr>
          <p:spPr bwMode="auto">
            <a:xfrm>
              <a:off x="1483" y="2398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278" name="Line 94"/>
            <p:cNvSpPr>
              <a:spLocks noChangeShapeType="1"/>
            </p:cNvSpPr>
            <p:nvPr/>
          </p:nvSpPr>
          <p:spPr bwMode="auto">
            <a:xfrm>
              <a:off x="1510" y="245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9" name="Rectangle 95"/>
            <p:cNvSpPr>
              <a:spLocks noChangeArrowheads="1"/>
            </p:cNvSpPr>
            <p:nvPr/>
          </p:nvSpPr>
          <p:spPr bwMode="auto">
            <a:xfrm>
              <a:off x="1483" y="2158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280" name="Line 96"/>
            <p:cNvSpPr>
              <a:spLocks noChangeShapeType="1"/>
            </p:cNvSpPr>
            <p:nvPr/>
          </p:nvSpPr>
          <p:spPr bwMode="auto">
            <a:xfrm>
              <a:off x="1510" y="221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1" name="Rectangle 97"/>
            <p:cNvSpPr>
              <a:spLocks noChangeArrowheads="1"/>
            </p:cNvSpPr>
            <p:nvPr/>
          </p:nvSpPr>
          <p:spPr bwMode="auto">
            <a:xfrm>
              <a:off x="1483" y="1918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7282" name="Line 98"/>
            <p:cNvSpPr>
              <a:spLocks noChangeShapeType="1"/>
            </p:cNvSpPr>
            <p:nvPr/>
          </p:nvSpPr>
          <p:spPr bwMode="auto">
            <a:xfrm>
              <a:off x="1510" y="197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3" name="Rectangle 99"/>
            <p:cNvSpPr>
              <a:spLocks noChangeArrowheads="1"/>
            </p:cNvSpPr>
            <p:nvPr/>
          </p:nvSpPr>
          <p:spPr bwMode="auto">
            <a:xfrm>
              <a:off x="1483" y="1678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284" name="Line 100"/>
            <p:cNvSpPr>
              <a:spLocks noChangeShapeType="1"/>
            </p:cNvSpPr>
            <p:nvPr/>
          </p:nvSpPr>
          <p:spPr bwMode="auto">
            <a:xfrm>
              <a:off x="1510" y="173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5" name="Rectangle 101"/>
            <p:cNvSpPr>
              <a:spLocks noChangeArrowheads="1"/>
            </p:cNvSpPr>
            <p:nvPr/>
          </p:nvSpPr>
          <p:spPr bwMode="auto">
            <a:xfrm>
              <a:off x="1483" y="1438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7286" name="Line 102"/>
            <p:cNvSpPr>
              <a:spLocks noChangeShapeType="1"/>
            </p:cNvSpPr>
            <p:nvPr/>
          </p:nvSpPr>
          <p:spPr bwMode="auto">
            <a:xfrm>
              <a:off x="1510" y="149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7" name="Rectangle 104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cxnSp>
        <p:nvCxnSpPr>
          <p:cNvPr id="330" name="Straight Connector 329"/>
          <p:cNvCxnSpPr/>
          <p:nvPr/>
        </p:nvCxnSpPr>
        <p:spPr>
          <a:xfrm rot="5400000" flipH="1" flipV="1">
            <a:off x="5202238" y="2489201"/>
            <a:ext cx="2163763" cy="201771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/>
          <p:cNvCxnSpPr/>
          <p:nvPr/>
        </p:nvCxnSpPr>
        <p:spPr>
          <a:xfrm rot="5400000" flipH="1" flipV="1">
            <a:off x="6457951" y="3848101"/>
            <a:ext cx="1930400" cy="17684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2" name="Oval 331"/>
          <p:cNvSpPr/>
          <p:nvPr/>
        </p:nvSpPr>
        <p:spPr>
          <a:xfrm>
            <a:off x="6770689" y="2917825"/>
            <a:ext cx="60325" cy="777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3" name="Oval 332"/>
          <p:cNvSpPr/>
          <p:nvPr/>
        </p:nvSpPr>
        <p:spPr>
          <a:xfrm>
            <a:off x="6778625" y="5365750"/>
            <a:ext cx="58738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4" name="Up Arrow 333"/>
          <p:cNvSpPr/>
          <p:nvPr/>
        </p:nvSpPr>
        <p:spPr>
          <a:xfrm rot="16200000" flipV="1">
            <a:off x="6765926" y="2894013"/>
            <a:ext cx="327025" cy="2292350"/>
          </a:xfrm>
          <a:prstGeom prst="upArrow">
            <a:avLst/>
          </a:prstGeom>
          <a:solidFill>
            <a:schemeClr val="accent1"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12" name="Object 4"/>
          <p:cNvGraphicFramePr>
            <a:graphicFrameLocks noChangeAspect="1"/>
          </p:cNvGraphicFramePr>
          <p:nvPr/>
        </p:nvGraphicFramePr>
        <p:xfrm>
          <a:off x="3159126" y="2044701"/>
          <a:ext cx="1204913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22030" imgH="203112" progId="Equation.DSMT4">
                  <p:embed/>
                </p:oleObj>
              </mc:Choice>
              <mc:Fallback>
                <p:oleObj name="Equation" r:id="rId8" imgW="622030" imgH="203112" progId="Equation.DSMT4">
                  <p:embed/>
                  <p:pic>
                    <p:nvPicPr>
                      <p:cNvPr id="2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26" y="2044701"/>
                        <a:ext cx="1204913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3" name="Object 5"/>
          <p:cNvGraphicFramePr>
            <a:graphicFrameLocks noChangeAspect="1"/>
          </p:cNvGraphicFramePr>
          <p:nvPr/>
        </p:nvGraphicFramePr>
        <p:xfrm>
          <a:off x="2555876" y="5621339"/>
          <a:ext cx="131921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47419" imgH="203112" progId="Equation.DSMT4">
                  <p:embed/>
                </p:oleObj>
              </mc:Choice>
              <mc:Fallback>
                <p:oleObj name="Equation" r:id="rId10" imgW="647419" imgH="203112" progId="Equation.DSMT4">
                  <p:embed/>
                  <p:pic>
                    <p:nvPicPr>
                      <p:cNvPr id="21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6" y="5621339"/>
                        <a:ext cx="1319213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4" name="Oval 213"/>
          <p:cNvSpPr/>
          <p:nvPr/>
        </p:nvSpPr>
        <p:spPr>
          <a:xfrm>
            <a:off x="5240339" y="1270001"/>
            <a:ext cx="2206625" cy="4619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15" name="Oval 214"/>
          <p:cNvSpPr/>
          <p:nvPr/>
        </p:nvSpPr>
        <p:spPr>
          <a:xfrm>
            <a:off x="7794626" y="1612900"/>
            <a:ext cx="2206625" cy="4635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7190" name="TextBox 215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11"/>
              </a:rPr>
              <a:t>www.BCMath.ca</a:t>
            </a:r>
            <a:r>
              <a:rPr lang="en-CA" sz="100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1856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9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20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8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115" grpId="0" animBg="1"/>
      <p:bldP spid="116" grpId="0" animBg="1"/>
      <p:bldP spid="224" grpId="0" animBg="1"/>
      <p:bldP spid="332" grpId="0" animBg="1"/>
      <p:bldP spid="333" grpId="0" animBg="1"/>
      <p:bldP spid="334" grpId="0" animBg="1"/>
      <p:bldP spid="214" grpId="0" animBg="1"/>
      <p:bldP spid="214" grpId="1" animBg="1"/>
      <p:bldP spid="215" grpId="0" animBg="1"/>
      <p:bldP spid="215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5515C-F35E-4FCF-A4CF-BFD5B3386D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344" y="188640"/>
            <a:ext cx="10535944" cy="21602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60166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368" y="274639"/>
            <a:ext cx="9041432" cy="562073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I) Translation of a function: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263352" y="836712"/>
            <a:ext cx="11161240" cy="1331912"/>
          </a:xfrm>
        </p:spPr>
        <p:txBody>
          <a:bodyPr/>
          <a:lstStyle/>
          <a:p>
            <a:pPr eaLnBrk="1" hangingPunct="1"/>
            <a:r>
              <a:rPr lang="en-CA" dirty="0"/>
              <a:t>Translations: (Graphically) sliding an object without rotating/changing its shape.  No Rotations, No Reflections, and only sliding!!</a:t>
            </a:r>
          </a:p>
          <a:p>
            <a:pPr eaLnBrk="1" hangingPunct="1"/>
            <a:r>
              <a:rPr lang="en-CA" dirty="0"/>
              <a:t>There are two types of translations</a:t>
            </a:r>
          </a:p>
          <a:p>
            <a:pPr eaLnBrk="1" hangingPunct="1"/>
            <a:endParaRPr lang="en-CA" dirty="0"/>
          </a:p>
        </p:txBody>
      </p:sp>
      <p:grpSp>
        <p:nvGrpSpPr>
          <p:cNvPr id="3" name="Group 7"/>
          <p:cNvGrpSpPr>
            <a:grpSpLocks noChangeAspect="1"/>
          </p:cNvGrpSpPr>
          <p:nvPr/>
        </p:nvGrpSpPr>
        <p:grpSpPr bwMode="auto">
          <a:xfrm>
            <a:off x="415116" y="2852936"/>
            <a:ext cx="2800564" cy="2998788"/>
            <a:chOff x="256" y="1240"/>
            <a:chExt cx="2552" cy="2916"/>
          </a:xfrm>
        </p:grpSpPr>
        <p:sp>
          <p:nvSpPr>
            <p:cNvPr id="17518" name="AutoShape 6"/>
            <p:cNvSpPr>
              <a:spLocks noChangeAspect="1" noChangeArrowheads="1" noTextEdit="1"/>
            </p:cNvSpPr>
            <p:nvPr/>
          </p:nvSpPr>
          <p:spPr bwMode="auto">
            <a:xfrm>
              <a:off x="256" y="1246"/>
              <a:ext cx="253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19" name="Rectangle 8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7520" name="Line 9"/>
            <p:cNvSpPr>
              <a:spLocks noChangeShapeType="1"/>
            </p:cNvSpPr>
            <p:nvPr/>
          </p:nvSpPr>
          <p:spPr bwMode="auto">
            <a:xfrm flipV="1">
              <a:off x="46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21" name="Line 10"/>
            <p:cNvSpPr>
              <a:spLocks noChangeShapeType="1"/>
            </p:cNvSpPr>
            <p:nvPr/>
          </p:nvSpPr>
          <p:spPr bwMode="auto">
            <a:xfrm flipV="1">
              <a:off x="4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22" name="Line 11"/>
            <p:cNvSpPr>
              <a:spLocks noChangeShapeType="1"/>
            </p:cNvSpPr>
            <p:nvPr/>
          </p:nvSpPr>
          <p:spPr bwMode="auto">
            <a:xfrm flipV="1">
              <a:off x="67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23" name="Line 12"/>
            <p:cNvSpPr>
              <a:spLocks noChangeShapeType="1"/>
            </p:cNvSpPr>
            <p:nvPr/>
          </p:nvSpPr>
          <p:spPr bwMode="auto">
            <a:xfrm flipV="1">
              <a:off x="68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24" name="Line 13"/>
            <p:cNvSpPr>
              <a:spLocks noChangeShapeType="1"/>
            </p:cNvSpPr>
            <p:nvPr/>
          </p:nvSpPr>
          <p:spPr bwMode="auto">
            <a:xfrm flipV="1">
              <a:off x="88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25" name="Line 14"/>
            <p:cNvSpPr>
              <a:spLocks noChangeShapeType="1"/>
            </p:cNvSpPr>
            <p:nvPr/>
          </p:nvSpPr>
          <p:spPr bwMode="auto">
            <a:xfrm flipV="1">
              <a:off x="89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26" name="Line 15"/>
            <p:cNvSpPr>
              <a:spLocks noChangeShapeType="1"/>
            </p:cNvSpPr>
            <p:nvPr/>
          </p:nvSpPr>
          <p:spPr bwMode="auto">
            <a:xfrm flipV="1">
              <a:off x="110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27" name="Line 16"/>
            <p:cNvSpPr>
              <a:spLocks noChangeShapeType="1"/>
            </p:cNvSpPr>
            <p:nvPr/>
          </p:nvSpPr>
          <p:spPr bwMode="auto">
            <a:xfrm flipV="1">
              <a:off x="110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28" name="Line 17"/>
            <p:cNvSpPr>
              <a:spLocks noChangeShapeType="1"/>
            </p:cNvSpPr>
            <p:nvPr/>
          </p:nvSpPr>
          <p:spPr bwMode="auto">
            <a:xfrm flipV="1">
              <a:off x="131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29" name="Line 18"/>
            <p:cNvSpPr>
              <a:spLocks noChangeShapeType="1"/>
            </p:cNvSpPr>
            <p:nvPr/>
          </p:nvSpPr>
          <p:spPr bwMode="auto">
            <a:xfrm flipV="1">
              <a:off x="131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30" name="Line 19"/>
            <p:cNvSpPr>
              <a:spLocks noChangeShapeType="1"/>
            </p:cNvSpPr>
            <p:nvPr/>
          </p:nvSpPr>
          <p:spPr bwMode="auto">
            <a:xfrm flipV="1">
              <a:off x="173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31" name="Line 20"/>
            <p:cNvSpPr>
              <a:spLocks noChangeShapeType="1"/>
            </p:cNvSpPr>
            <p:nvPr/>
          </p:nvSpPr>
          <p:spPr bwMode="auto">
            <a:xfrm flipV="1">
              <a:off x="173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32" name="Line 21"/>
            <p:cNvSpPr>
              <a:spLocks noChangeShapeType="1"/>
            </p:cNvSpPr>
            <p:nvPr/>
          </p:nvSpPr>
          <p:spPr bwMode="auto">
            <a:xfrm flipV="1">
              <a:off x="194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33" name="Line 22"/>
            <p:cNvSpPr>
              <a:spLocks noChangeShapeType="1"/>
            </p:cNvSpPr>
            <p:nvPr/>
          </p:nvSpPr>
          <p:spPr bwMode="auto">
            <a:xfrm flipV="1">
              <a:off x="194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34" name="Line 23"/>
            <p:cNvSpPr>
              <a:spLocks noChangeShapeType="1"/>
            </p:cNvSpPr>
            <p:nvPr/>
          </p:nvSpPr>
          <p:spPr bwMode="auto">
            <a:xfrm flipV="1">
              <a:off x="215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35" name="Line 24"/>
            <p:cNvSpPr>
              <a:spLocks noChangeShapeType="1"/>
            </p:cNvSpPr>
            <p:nvPr/>
          </p:nvSpPr>
          <p:spPr bwMode="auto">
            <a:xfrm flipV="1">
              <a:off x="215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36" name="Line 25"/>
            <p:cNvSpPr>
              <a:spLocks noChangeShapeType="1"/>
            </p:cNvSpPr>
            <p:nvPr/>
          </p:nvSpPr>
          <p:spPr bwMode="auto">
            <a:xfrm flipV="1">
              <a:off x="236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37" name="Line 26"/>
            <p:cNvSpPr>
              <a:spLocks noChangeShapeType="1"/>
            </p:cNvSpPr>
            <p:nvPr/>
          </p:nvSpPr>
          <p:spPr bwMode="auto">
            <a:xfrm flipV="1">
              <a:off x="236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38" name="Line 27"/>
            <p:cNvSpPr>
              <a:spLocks noChangeShapeType="1"/>
            </p:cNvSpPr>
            <p:nvPr/>
          </p:nvSpPr>
          <p:spPr bwMode="auto">
            <a:xfrm flipV="1">
              <a:off x="25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39" name="Line 28"/>
            <p:cNvSpPr>
              <a:spLocks noChangeShapeType="1"/>
            </p:cNvSpPr>
            <p:nvPr/>
          </p:nvSpPr>
          <p:spPr bwMode="auto">
            <a:xfrm flipV="1">
              <a:off x="257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40" name="Line 29"/>
            <p:cNvSpPr>
              <a:spLocks noChangeShapeType="1"/>
            </p:cNvSpPr>
            <p:nvPr/>
          </p:nvSpPr>
          <p:spPr bwMode="auto">
            <a:xfrm>
              <a:off x="261" y="38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41" name="Line 30"/>
            <p:cNvSpPr>
              <a:spLocks noChangeShapeType="1"/>
            </p:cNvSpPr>
            <p:nvPr/>
          </p:nvSpPr>
          <p:spPr bwMode="auto">
            <a:xfrm>
              <a:off x="261" y="39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42" name="Line 31"/>
            <p:cNvSpPr>
              <a:spLocks noChangeShapeType="1"/>
            </p:cNvSpPr>
            <p:nvPr/>
          </p:nvSpPr>
          <p:spPr bwMode="auto">
            <a:xfrm>
              <a:off x="261" y="36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43" name="Line 32"/>
            <p:cNvSpPr>
              <a:spLocks noChangeShapeType="1"/>
            </p:cNvSpPr>
            <p:nvPr/>
          </p:nvSpPr>
          <p:spPr bwMode="auto">
            <a:xfrm>
              <a:off x="261" y="366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44" name="Line 33"/>
            <p:cNvSpPr>
              <a:spLocks noChangeShapeType="1"/>
            </p:cNvSpPr>
            <p:nvPr/>
          </p:nvSpPr>
          <p:spPr bwMode="auto">
            <a:xfrm>
              <a:off x="261" y="34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45" name="Line 34"/>
            <p:cNvSpPr>
              <a:spLocks noChangeShapeType="1"/>
            </p:cNvSpPr>
            <p:nvPr/>
          </p:nvSpPr>
          <p:spPr bwMode="auto">
            <a:xfrm>
              <a:off x="261" y="342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46" name="Line 35"/>
            <p:cNvSpPr>
              <a:spLocks noChangeShapeType="1"/>
            </p:cNvSpPr>
            <p:nvPr/>
          </p:nvSpPr>
          <p:spPr bwMode="auto">
            <a:xfrm>
              <a:off x="261" y="31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47" name="Line 36"/>
            <p:cNvSpPr>
              <a:spLocks noChangeShapeType="1"/>
            </p:cNvSpPr>
            <p:nvPr/>
          </p:nvSpPr>
          <p:spPr bwMode="auto">
            <a:xfrm>
              <a:off x="261" y="318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48" name="Line 37"/>
            <p:cNvSpPr>
              <a:spLocks noChangeShapeType="1"/>
            </p:cNvSpPr>
            <p:nvPr/>
          </p:nvSpPr>
          <p:spPr bwMode="auto">
            <a:xfrm>
              <a:off x="261" y="29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49" name="Line 38"/>
            <p:cNvSpPr>
              <a:spLocks noChangeShapeType="1"/>
            </p:cNvSpPr>
            <p:nvPr/>
          </p:nvSpPr>
          <p:spPr bwMode="auto">
            <a:xfrm>
              <a:off x="261" y="294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50" name="Line 39"/>
            <p:cNvSpPr>
              <a:spLocks noChangeShapeType="1"/>
            </p:cNvSpPr>
            <p:nvPr/>
          </p:nvSpPr>
          <p:spPr bwMode="auto">
            <a:xfrm>
              <a:off x="261" y="245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51" name="Line 40"/>
            <p:cNvSpPr>
              <a:spLocks noChangeShapeType="1"/>
            </p:cNvSpPr>
            <p:nvPr/>
          </p:nvSpPr>
          <p:spPr bwMode="auto">
            <a:xfrm>
              <a:off x="261" y="24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52" name="Line 41"/>
            <p:cNvSpPr>
              <a:spLocks noChangeShapeType="1"/>
            </p:cNvSpPr>
            <p:nvPr/>
          </p:nvSpPr>
          <p:spPr bwMode="auto">
            <a:xfrm>
              <a:off x="261" y="221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53" name="Line 42"/>
            <p:cNvSpPr>
              <a:spLocks noChangeShapeType="1"/>
            </p:cNvSpPr>
            <p:nvPr/>
          </p:nvSpPr>
          <p:spPr bwMode="auto">
            <a:xfrm>
              <a:off x="261" y="22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54" name="Line 43"/>
            <p:cNvSpPr>
              <a:spLocks noChangeShapeType="1"/>
            </p:cNvSpPr>
            <p:nvPr/>
          </p:nvSpPr>
          <p:spPr bwMode="auto">
            <a:xfrm>
              <a:off x="261" y="197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55" name="Line 44"/>
            <p:cNvSpPr>
              <a:spLocks noChangeShapeType="1"/>
            </p:cNvSpPr>
            <p:nvPr/>
          </p:nvSpPr>
          <p:spPr bwMode="auto">
            <a:xfrm>
              <a:off x="261" y="19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56" name="Line 45"/>
            <p:cNvSpPr>
              <a:spLocks noChangeShapeType="1"/>
            </p:cNvSpPr>
            <p:nvPr/>
          </p:nvSpPr>
          <p:spPr bwMode="auto">
            <a:xfrm>
              <a:off x="261" y="173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57" name="Line 46"/>
            <p:cNvSpPr>
              <a:spLocks noChangeShapeType="1"/>
            </p:cNvSpPr>
            <p:nvPr/>
          </p:nvSpPr>
          <p:spPr bwMode="auto">
            <a:xfrm>
              <a:off x="261" y="17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58" name="Line 47"/>
            <p:cNvSpPr>
              <a:spLocks noChangeShapeType="1"/>
            </p:cNvSpPr>
            <p:nvPr/>
          </p:nvSpPr>
          <p:spPr bwMode="auto">
            <a:xfrm>
              <a:off x="261" y="14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59" name="Line 48"/>
            <p:cNvSpPr>
              <a:spLocks noChangeShapeType="1"/>
            </p:cNvSpPr>
            <p:nvPr/>
          </p:nvSpPr>
          <p:spPr bwMode="auto">
            <a:xfrm>
              <a:off x="261" y="14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60" name="Line 49"/>
            <p:cNvSpPr>
              <a:spLocks noChangeShapeType="1"/>
            </p:cNvSpPr>
            <p:nvPr/>
          </p:nvSpPr>
          <p:spPr bwMode="auto">
            <a:xfrm>
              <a:off x="261" y="2686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61" name="Line 50"/>
            <p:cNvSpPr>
              <a:spLocks noChangeShapeType="1"/>
            </p:cNvSpPr>
            <p:nvPr/>
          </p:nvSpPr>
          <p:spPr bwMode="auto">
            <a:xfrm>
              <a:off x="261" y="26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62" name="Line 51"/>
            <p:cNvSpPr>
              <a:spLocks noChangeShapeType="1"/>
            </p:cNvSpPr>
            <p:nvPr/>
          </p:nvSpPr>
          <p:spPr bwMode="auto">
            <a:xfrm>
              <a:off x="261" y="26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63" name="Line 52"/>
            <p:cNvSpPr>
              <a:spLocks noChangeShapeType="1"/>
            </p:cNvSpPr>
            <p:nvPr/>
          </p:nvSpPr>
          <p:spPr bwMode="auto">
            <a:xfrm>
              <a:off x="261" y="27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64" name="Rectangle 53"/>
            <p:cNvSpPr>
              <a:spLocks noChangeArrowheads="1"/>
            </p:cNvSpPr>
            <p:nvPr/>
          </p:nvSpPr>
          <p:spPr bwMode="auto">
            <a:xfrm>
              <a:off x="2735" y="2506"/>
              <a:ext cx="7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7565" name="Freeform 54"/>
            <p:cNvSpPr>
              <a:spLocks/>
            </p:cNvSpPr>
            <p:nvPr/>
          </p:nvSpPr>
          <p:spPr bwMode="auto">
            <a:xfrm>
              <a:off x="2759" y="2644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566" name="Line 55"/>
            <p:cNvSpPr>
              <a:spLocks noChangeShapeType="1"/>
            </p:cNvSpPr>
            <p:nvPr/>
          </p:nvSpPr>
          <p:spPr bwMode="auto">
            <a:xfrm flipV="1">
              <a:off x="1518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67" name="Line 56"/>
            <p:cNvSpPr>
              <a:spLocks noChangeShapeType="1"/>
            </p:cNvSpPr>
            <p:nvPr/>
          </p:nvSpPr>
          <p:spPr bwMode="auto">
            <a:xfrm flipV="1">
              <a:off x="152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68" name="Line 57"/>
            <p:cNvSpPr>
              <a:spLocks noChangeShapeType="1"/>
            </p:cNvSpPr>
            <p:nvPr/>
          </p:nvSpPr>
          <p:spPr bwMode="auto">
            <a:xfrm flipV="1">
              <a:off x="152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69" name="Line 58"/>
            <p:cNvSpPr>
              <a:spLocks noChangeShapeType="1"/>
            </p:cNvSpPr>
            <p:nvPr/>
          </p:nvSpPr>
          <p:spPr bwMode="auto">
            <a:xfrm flipV="1">
              <a:off x="1525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70" name="Rectangle 59"/>
            <p:cNvSpPr>
              <a:spLocks noChangeArrowheads="1"/>
            </p:cNvSpPr>
            <p:nvPr/>
          </p:nvSpPr>
          <p:spPr bwMode="auto">
            <a:xfrm>
              <a:off x="1552" y="1240"/>
              <a:ext cx="7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7571" name="Freeform 60"/>
            <p:cNvSpPr>
              <a:spLocks/>
            </p:cNvSpPr>
            <p:nvPr/>
          </p:nvSpPr>
          <p:spPr bwMode="auto">
            <a:xfrm>
              <a:off x="1500" y="1258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572" name="Rectangle 61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7573" name="Line 62"/>
            <p:cNvSpPr>
              <a:spLocks noChangeShapeType="1"/>
            </p:cNvSpPr>
            <p:nvPr/>
          </p:nvSpPr>
          <p:spPr bwMode="auto">
            <a:xfrm>
              <a:off x="47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74" name="Rectangle 63"/>
            <p:cNvSpPr>
              <a:spLocks noChangeArrowheads="1"/>
            </p:cNvSpPr>
            <p:nvPr/>
          </p:nvSpPr>
          <p:spPr bwMode="auto">
            <a:xfrm>
              <a:off x="446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7575" name="Line 64"/>
            <p:cNvSpPr>
              <a:spLocks noChangeShapeType="1"/>
            </p:cNvSpPr>
            <p:nvPr/>
          </p:nvSpPr>
          <p:spPr bwMode="auto">
            <a:xfrm>
              <a:off x="68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76" name="Rectangle 65"/>
            <p:cNvSpPr>
              <a:spLocks noChangeArrowheads="1"/>
            </p:cNvSpPr>
            <p:nvPr/>
          </p:nvSpPr>
          <p:spPr bwMode="auto">
            <a:xfrm>
              <a:off x="65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7577" name="Line 66"/>
            <p:cNvSpPr>
              <a:spLocks noChangeShapeType="1"/>
            </p:cNvSpPr>
            <p:nvPr/>
          </p:nvSpPr>
          <p:spPr bwMode="auto">
            <a:xfrm>
              <a:off x="89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78" name="Rectangle 67"/>
            <p:cNvSpPr>
              <a:spLocks noChangeArrowheads="1"/>
            </p:cNvSpPr>
            <p:nvPr/>
          </p:nvSpPr>
          <p:spPr bwMode="auto">
            <a:xfrm>
              <a:off x="86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7579" name="Line 68"/>
            <p:cNvSpPr>
              <a:spLocks noChangeShapeType="1"/>
            </p:cNvSpPr>
            <p:nvPr/>
          </p:nvSpPr>
          <p:spPr bwMode="auto">
            <a:xfrm>
              <a:off x="110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80" name="Rectangle 69"/>
            <p:cNvSpPr>
              <a:spLocks noChangeArrowheads="1"/>
            </p:cNvSpPr>
            <p:nvPr/>
          </p:nvSpPr>
          <p:spPr bwMode="auto">
            <a:xfrm>
              <a:off x="107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7581" name="Line 70"/>
            <p:cNvSpPr>
              <a:spLocks noChangeShapeType="1"/>
            </p:cNvSpPr>
            <p:nvPr/>
          </p:nvSpPr>
          <p:spPr bwMode="auto">
            <a:xfrm>
              <a:off x="131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82" name="Rectangle 71"/>
            <p:cNvSpPr>
              <a:spLocks noChangeArrowheads="1"/>
            </p:cNvSpPr>
            <p:nvPr/>
          </p:nvSpPr>
          <p:spPr bwMode="auto">
            <a:xfrm>
              <a:off x="1288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7583" name="Rectangle 72"/>
            <p:cNvSpPr>
              <a:spLocks noChangeArrowheads="1"/>
            </p:cNvSpPr>
            <p:nvPr/>
          </p:nvSpPr>
          <p:spPr bwMode="auto">
            <a:xfrm>
              <a:off x="1532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7584" name="Line 73"/>
            <p:cNvSpPr>
              <a:spLocks noChangeShapeType="1"/>
            </p:cNvSpPr>
            <p:nvPr/>
          </p:nvSpPr>
          <p:spPr bwMode="auto">
            <a:xfrm>
              <a:off x="173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85" name="Rectangle 74"/>
            <p:cNvSpPr>
              <a:spLocks noChangeArrowheads="1"/>
            </p:cNvSpPr>
            <p:nvPr/>
          </p:nvSpPr>
          <p:spPr bwMode="auto">
            <a:xfrm>
              <a:off x="1735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7586" name="Line 75"/>
            <p:cNvSpPr>
              <a:spLocks noChangeShapeType="1"/>
            </p:cNvSpPr>
            <p:nvPr/>
          </p:nvSpPr>
          <p:spPr bwMode="auto">
            <a:xfrm>
              <a:off x="194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87" name="Rectangle 76"/>
            <p:cNvSpPr>
              <a:spLocks noChangeArrowheads="1"/>
            </p:cNvSpPr>
            <p:nvPr/>
          </p:nvSpPr>
          <p:spPr bwMode="auto">
            <a:xfrm>
              <a:off x="1945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7588" name="Line 77"/>
            <p:cNvSpPr>
              <a:spLocks noChangeShapeType="1"/>
            </p:cNvSpPr>
            <p:nvPr/>
          </p:nvSpPr>
          <p:spPr bwMode="auto">
            <a:xfrm>
              <a:off x="215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89" name="Rectangle 78"/>
            <p:cNvSpPr>
              <a:spLocks noChangeArrowheads="1"/>
            </p:cNvSpPr>
            <p:nvPr/>
          </p:nvSpPr>
          <p:spPr bwMode="auto">
            <a:xfrm>
              <a:off x="215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7590" name="Line 79"/>
            <p:cNvSpPr>
              <a:spLocks noChangeShapeType="1"/>
            </p:cNvSpPr>
            <p:nvPr/>
          </p:nvSpPr>
          <p:spPr bwMode="auto">
            <a:xfrm>
              <a:off x="236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91" name="Rectangle 80"/>
            <p:cNvSpPr>
              <a:spLocks noChangeArrowheads="1"/>
            </p:cNvSpPr>
            <p:nvPr/>
          </p:nvSpPr>
          <p:spPr bwMode="auto">
            <a:xfrm>
              <a:off x="236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7592" name="Line 81"/>
            <p:cNvSpPr>
              <a:spLocks noChangeShapeType="1"/>
            </p:cNvSpPr>
            <p:nvPr/>
          </p:nvSpPr>
          <p:spPr bwMode="auto">
            <a:xfrm>
              <a:off x="257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93" name="Rectangle 82"/>
            <p:cNvSpPr>
              <a:spLocks noChangeArrowheads="1"/>
            </p:cNvSpPr>
            <p:nvPr/>
          </p:nvSpPr>
          <p:spPr bwMode="auto">
            <a:xfrm>
              <a:off x="257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7594" name="Rectangle 83"/>
            <p:cNvSpPr>
              <a:spLocks noChangeArrowheads="1"/>
            </p:cNvSpPr>
            <p:nvPr/>
          </p:nvSpPr>
          <p:spPr bwMode="auto">
            <a:xfrm>
              <a:off x="1458" y="384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7595" name="Line 84"/>
            <p:cNvSpPr>
              <a:spLocks noChangeShapeType="1"/>
            </p:cNvSpPr>
            <p:nvPr/>
          </p:nvSpPr>
          <p:spPr bwMode="auto">
            <a:xfrm>
              <a:off x="1510" y="3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96" name="Rectangle 85"/>
            <p:cNvSpPr>
              <a:spLocks noChangeArrowheads="1"/>
            </p:cNvSpPr>
            <p:nvPr/>
          </p:nvSpPr>
          <p:spPr bwMode="auto">
            <a:xfrm>
              <a:off x="1458" y="360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7597" name="Line 86"/>
            <p:cNvSpPr>
              <a:spLocks noChangeShapeType="1"/>
            </p:cNvSpPr>
            <p:nvPr/>
          </p:nvSpPr>
          <p:spPr bwMode="auto">
            <a:xfrm>
              <a:off x="1510" y="366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98" name="Rectangle 87"/>
            <p:cNvSpPr>
              <a:spLocks noChangeArrowheads="1"/>
            </p:cNvSpPr>
            <p:nvPr/>
          </p:nvSpPr>
          <p:spPr bwMode="auto">
            <a:xfrm>
              <a:off x="1458" y="336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7599" name="Line 88"/>
            <p:cNvSpPr>
              <a:spLocks noChangeShapeType="1"/>
            </p:cNvSpPr>
            <p:nvPr/>
          </p:nvSpPr>
          <p:spPr bwMode="auto">
            <a:xfrm>
              <a:off x="1510" y="342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600" name="Rectangle 89"/>
            <p:cNvSpPr>
              <a:spLocks noChangeArrowheads="1"/>
            </p:cNvSpPr>
            <p:nvPr/>
          </p:nvSpPr>
          <p:spPr bwMode="auto">
            <a:xfrm>
              <a:off x="1458" y="312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7601" name="Line 90"/>
            <p:cNvSpPr>
              <a:spLocks noChangeShapeType="1"/>
            </p:cNvSpPr>
            <p:nvPr/>
          </p:nvSpPr>
          <p:spPr bwMode="auto">
            <a:xfrm>
              <a:off x="1510" y="318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602" name="Rectangle 91"/>
            <p:cNvSpPr>
              <a:spLocks noChangeArrowheads="1"/>
            </p:cNvSpPr>
            <p:nvPr/>
          </p:nvSpPr>
          <p:spPr bwMode="auto">
            <a:xfrm>
              <a:off x="1458" y="288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7603" name="Line 92"/>
            <p:cNvSpPr>
              <a:spLocks noChangeShapeType="1"/>
            </p:cNvSpPr>
            <p:nvPr/>
          </p:nvSpPr>
          <p:spPr bwMode="auto">
            <a:xfrm>
              <a:off x="1510" y="294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604" name="Rectangle 93"/>
            <p:cNvSpPr>
              <a:spLocks noChangeArrowheads="1"/>
            </p:cNvSpPr>
            <p:nvPr/>
          </p:nvSpPr>
          <p:spPr bwMode="auto">
            <a:xfrm>
              <a:off x="1483" y="239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7605" name="Line 94"/>
            <p:cNvSpPr>
              <a:spLocks noChangeShapeType="1"/>
            </p:cNvSpPr>
            <p:nvPr/>
          </p:nvSpPr>
          <p:spPr bwMode="auto">
            <a:xfrm>
              <a:off x="1510" y="245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606" name="Rectangle 95"/>
            <p:cNvSpPr>
              <a:spLocks noChangeArrowheads="1"/>
            </p:cNvSpPr>
            <p:nvPr/>
          </p:nvSpPr>
          <p:spPr bwMode="auto">
            <a:xfrm>
              <a:off x="1483" y="215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7607" name="Line 96"/>
            <p:cNvSpPr>
              <a:spLocks noChangeShapeType="1"/>
            </p:cNvSpPr>
            <p:nvPr/>
          </p:nvSpPr>
          <p:spPr bwMode="auto">
            <a:xfrm>
              <a:off x="1510" y="221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608" name="Rectangle 97"/>
            <p:cNvSpPr>
              <a:spLocks noChangeArrowheads="1"/>
            </p:cNvSpPr>
            <p:nvPr/>
          </p:nvSpPr>
          <p:spPr bwMode="auto">
            <a:xfrm>
              <a:off x="1483" y="191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7609" name="Line 98"/>
            <p:cNvSpPr>
              <a:spLocks noChangeShapeType="1"/>
            </p:cNvSpPr>
            <p:nvPr/>
          </p:nvSpPr>
          <p:spPr bwMode="auto">
            <a:xfrm>
              <a:off x="1510" y="197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610" name="Rectangle 99"/>
            <p:cNvSpPr>
              <a:spLocks noChangeArrowheads="1"/>
            </p:cNvSpPr>
            <p:nvPr/>
          </p:nvSpPr>
          <p:spPr bwMode="auto">
            <a:xfrm>
              <a:off x="1483" y="167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7611" name="Line 100"/>
            <p:cNvSpPr>
              <a:spLocks noChangeShapeType="1"/>
            </p:cNvSpPr>
            <p:nvPr/>
          </p:nvSpPr>
          <p:spPr bwMode="auto">
            <a:xfrm>
              <a:off x="1510" y="173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612" name="Rectangle 101"/>
            <p:cNvSpPr>
              <a:spLocks noChangeArrowheads="1"/>
            </p:cNvSpPr>
            <p:nvPr/>
          </p:nvSpPr>
          <p:spPr bwMode="auto">
            <a:xfrm>
              <a:off x="1483" y="143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7613" name="Line 102"/>
            <p:cNvSpPr>
              <a:spLocks noChangeShapeType="1"/>
            </p:cNvSpPr>
            <p:nvPr/>
          </p:nvSpPr>
          <p:spPr bwMode="auto">
            <a:xfrm>
              <a:off x="1510" y="149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614" name="Rectangle 104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4" name="Group 7"/>
          <p:cNvGrpSpPr>
            <a:grpSpLocks noChangeAspect="1"/>
          </p:cNvGrpSpPr>
          <p:nvPr/>
        </p:nvGrpSpPr>
        <p:grpSpPr bwMode="auto">
          <a:xfrm>
            <a:off x="6148076" y="2780928"/>
            <a:ext cx="2828244" cy="3028950"/>
            <a:chOff x="256" y="1240"/>
            <a:chExt cx="2551" cy="2916"/>
          </a:xfrm>
        </p:grpSpPr>
        <p:sp>
          <p:nvSpPr>
            <p:cNvPr id="17421" name="AutoShape 6"/>
            <p:cNvSpPr>
              <a:spLocks noChangeAspect="1" noChangeArrowheads="1" noTextEdit="1"/>
            </p:cNvSpPr>
            <p:nvPr/>
          </p:nvSpPr>
          <p:spPr bwMode="auto">
            <a:xfrm>
              <a:off x="256" y="1246"/>
              <a:ext cx="253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22" name="Rectangle 8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7423" name="Line 9"/>
            <p:cNvSpPr>
              <a:spLocks noChangeShapeType="1"/>
            </p:cNvSpPr>
            <p:nvPr/>
          </p:nvSpPr>
          <p:spPr bwMode="auto">
            <a:xfrm flipV="1">
              <a:off x="46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24" name="Line 10"/>
            <p:cNvSpPr>
              <a:spLocks noChangeShapeType="1"/>
            </p:cNvSpPr>
            <p:nvPr/>
          </p:nvSpPr>
          <p:spPr bwMode="auto">
            <a:xfrm flipV="1">
              <a:off x="4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25" name="Line 11"/>
            <p:cNvSpPr>
              <a:spLocks noChangeShapeType="1"/>
            </p:cNvSpPr>
            <p:nvPr/>
          </p:nvSpPr>
          <p:spPr bwMode="auto">
            <a:xfrm flipV="1">
              <a:off x="67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26" name="Line 12"/>
            <p:cNvSpPr>
              <a:spLocks noChangeShapeType="1"/>
            </p:cNvSpPr>
            <p:nvPr/>
          </p:nvSpPr>
          <p:spPr bwMode="auto">
            <a:xfrm flipV="1">
              <a:off x="68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27" name="Line 13"/>
            <p:cNvSpPr>
              <a:spLocks noChangeShapeType="1"/>
            </p:cNvSpPr>
            <p:nvPr/>
          </p:nvSpPr>
          <p:spPr bwMode="auto">
            <a:xfrm flipV="1">
              <a:off x="88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28" name="Line 14"/>
            <p:cNvSpPr>
              <a:spLocks noChangeShapeType="1"/>
            </p:cNvSpPr>
            <p:nvPr/>
          </p:nvSpPr>
          <p:spPr bwMode="auto">
            <a:xfrm flipV="1">
              <a:off x="89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29" name="Line 15"/>
            <p:cNvSpPr>
              <a:spLocks noChangeShapeType="1"/>
            </p:cNvSpPr>
            <p:nvPr/>
          </p:nvSpPr>
          <p:spPr bwMode="auto">
            <a:xfrm flipV="1">
              <a:off x="110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30" name="Line 16"/>
            <p:cNvSpPr>
              <a:spLocks noChangeShapeType="1"/>
            </p:cNvSpPr>
            <p:nvPr/>
          </p:nvSpPr>
          <p:spPr bwMode="auto">
            <a:xfrm flipV="1">
              <a:off x="110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31" name="Line 17"/>
            <p:cNvSpPr>
              <a:spLocks noChangeShapeType="1"/>
            </p:cNvSpPr>
            <p:nvPr/>
          </p:nvSpPr>
          <p:spPr bwMode="auto">
            <a:xfrm flipV="1">
              <a:off x="131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32" name="Line 18"/>
            <p:cNvSpPr>
              <a:spLocks noChangeShapeType="1"/>
            </p:cNvSpPr>
            <p:nvPr/>
          </p:nvSpPr>
          <p:spPr bwMode="auto">
            <a:xfrm flipV="1">
              <a:off x="131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33" name="Line 19"/>
            <p:cNvSpPr>
              <a:spLocks noChangeShapeType="1"/>
            </p:cNvSpPr>
            <p:nvPr/>
          </p:nvSpPr>
          <p:spPr bwMode="auto">
            <a:xfrm flipV="1">
              <a:off x="173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34" name="Line 20"/>
            <p:cNvSpPr>
              <a:spLocks noChangeShapeType="1"/>
            </p:cNvSpPr>
            <p:nvPr/>
          </p:nvSpPr>
          <p:spPr bwMode="auto">
            <a:xfrm flipV="1">
              <a:off x="173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35" name="Line 21"/>
            <p:cNvSpPr>
              <a:spLocks noChangeShapeType="1"/>
            </p:cNvSpPr>
            <p:nvPr/>
          </p:nvSpPr>
          <p:spPr bwMode="auto">
            <a:xfrm flipV="1">
              <a:off x="194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36" name="Line 22"/>
            <p:cNvSpPr>
              <a:spLocks noChangeShapeType="1"/>
            </p:cNvSpPr>
            <p:nvPr/>
          </p:nvSpPr>
          <p:spPr bwMode="auto">
            <a:xfrm flipV="1">
              <a:off x="194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37" name="Line 23"/>
            <p:cNvSpPr>
              <a:spLocks noChangeShapeType="1"/>
            </p:cNvSpPr>
            <p:nvPr/>
          </p:nvSpPr>
          <p:spPr bwMode="auto">
            <a:xfrm flipV="1">
              <a:off x="215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38" name="Line 24"/>
            <p:cNvSpPr>
              <a:spLocks noChangeShapeType="1"/>
            </p:cNvSpPr>
            <p:nvPr/>
          </p:nvSpPr>
          <p:spPr bwMode="auto">
            <a:xfrm flipV="1">
              <a:off x="215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39" name="Line 25"/>
            <p:cNvSpPr>
              <a:spLocks noChangeShapeType="1"/>
            </p:cNvSpPr>
            <p:nvPr/>
          </p:nvSpPr>
          <p:spPr bwMode="auto">
            <a:xfrm flipV="1">
              <a:off x="236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0" name="Line 26"/>
            <p:cNvSpPr>
              <a:spLocks noChangeShapeType="1"/>
            </p:cNvSpPr>
            <p:nvPr/>
          </p:nvSpPr>
          <p:spPr bwMode="auto">
            <a:xfrm flipV="1">
              <a:off x="236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1" name="Line 27"/>
            <p:cNvSpPr>
              <a:spLocks noChangeShapeType="1"/>
            </p:cNvSpPr>
            <p:nvPr/>
          </p:nvSpPr>
          <p:spPr bwMode="auto">
            <a:xfrm flipV="1">
              <a:off x="25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2" name="Line 28"/>
            <p:cNvSpPr>
              <a:spLocks noChangeShapeType="1"/>
            </p:cNvSpPr>
            <p:nvPr/>
          </p:nvSpPr>
          <p:spPr bwMode="auto">
            <a:xfrm flipV="1">
              <a:off x="257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3" name="Line 29"/>
            <p:cNvSpPr>
              <a:spLocks noChangeShapeType="1"/>
            </p:cNvSpPr>
            <p:nvPr/>
          </p:nvSpPr>
          <p:spPr bwMode="auto">
            <a:xfrm>
              <a:off x="261" y="38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4" name="Line 30"/>
            <p:cNvSpPr>
              <a:spLocks noChangeShapeType="1"/>
            </p:cNvSpPr>
            <p:nvPr/>
          </p:nvSpPr>
          <p:spPr bwMode="auto">
            <a:xfrm>
              <a:off x="261" y="39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5" name="Line 31"/>
            <p:cNvSpPr>
              <a:spLocks noChangeShapeType="1"/>
            </p:cNvSpPr>
            <p:nvPr/>
          </p:nvSpPr>
          <p:spPr bwMode="auto">
            <a:xfrm>
              <a:off x="261" y="36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6" name="Line 32"/>
            <p:cNvSpPr>
              <a:spLocks noChangeShapeType="1"/>
            </p:cNvSpPr>
            <p:nvPr/>
          </p:nvSpPr>
          <p:spPr bwMode="auto">
            <a:xfrm>
              <a:off x="261" y="366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7" name="Line 33"/>
            <p:cNvSpPr>
              <a:spLocks noChangeShapeType="1"/>
            </p:cNvSpPr>
            <p:nvPr/>
          </p:nvSpPr>
          <p:spPr bwMode="auto">
            <a:xfrm>
              <a:off x="261" y="34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8" name="Line 34"/>
            <p:cNvSpPr>
              <a:spLocks noChangeShapeType="1"/>
            </p:cNvSpPr>
            <p:nvPr/>
          </p:nvSpPr>
          <p:spPr bwMode="auto">
            <a:xfrm>
              <a:off x="261" y="342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9" name="Line 35"/>
            <p:cNvSpPr>
              <a:spLocks noChangeShapeType="1"/>
            </p:cNvSpPr>
            <p:nvPr/>
          </p:nvSpPr>
          <p:spPr bwMode="auto">
            <a:xfrm>
              <a:off x="261" y="31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0" name="Line 36"/>
            <p:cNvSpPr>
              <a:spLocks noChangeShapeType="1"/>
            </p:cNvSpPr>
            <p:nvPr/>
          </p:nvSpPr>
          <p:spPr bwMode="auto">
            <a:xfrm>
              <a:off x="261" y="318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1" name="Line 37"/>
            <p:cNvSpPr>
              <a:spLocks noChangeShapeType="1"/>
            </p:cNvSpPr>
            <p:nvPr/>
          </p:nvSpPr>
          <p:spPr bwMode="auto">
            <a:xfrm>
              <a:off x="261" y="29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2" name="Line 38"/>
            <p:cNvSpPr>
              <a:spLocks noChangeShapeType="1"/>
            </p:cNvSpPr>
            <p:nvPr/>
          </p:nvSpPr>
          <p:spPr bwMode="auto">
            <a:xfrm>
              <a:off x="261" y="294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3" name="Line 39"/>
            <p:cNvSpPr>
              <a:spLocks noChangeShapeType="1"/>
            </p:cNvSpPr>
            <p:nvPr/>
          </p:nvSpPr>
          <p:spPr bwMode="auto">
            <a:xfrm>
              <a:off x="261" y="245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4" name="Line 40"/>
            <p:cNvSpPr>
              <a:spLocks noChangeShapeType="1"/>
            </p:cNvSpPr>
            <p:nvPr/>
          </p:nvSpPr>
          <p:spPr bwMode="auto">
            <a:xfrm>
              <a:off x="261" y="24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5" name="Line 41"/>
            <p:cNvSpPr>
              <a:spLocks noChangeShapeType="1"/>
            </p:cNvSpPr>
            <p:nvPr/>
          </p:nvSpPr>
          <p:spPr bwMode="auto">
            <a:xfrm>
              <a:off x="261" y="221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6" name="Line 42"/>
            <p:cNvSpPr>
              <a:spLocks noChangeShapeType="1"/>
            </p:cNvSpPr>
            <p:nvPr/>
          </p:nvSpPr>
          <p:spPr bwMode="auto">
            <a:xfrm>
              <a:off x="261" y="2203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7" name="Line 43"/>
            <p:cNvSpPr>
              <a:spLocks noChangeShapeType="1"/>
            </p:cNvSpPr>
            <p:nvPr/>
          </p:nvSpPr>
          <p:spPr bwMode="auto">
            <a:xfrm>
              <a:off x="261" y="197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8" name="Line 44"/>
            <p:cNvSpPr>
              <a:spLocks noChangeShapeType="1"/>
            </p:cNvSpPr>
            <p:nvPr/>
          </p:nvSpPr>
          <p:spPr bwMode="auto">
            <a:xfrm>
              <a:off x="261" y="19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9" name="Line 45"/>
            <p:cNvSpPr>
              <a:spLocks noChangeShapeType="1"/>
            </p:cNvSpPr>
            <p:nvPr/>
          </p:nvSpPr>
          <p:spPr bwMode="auto">
            <a:xfrm>
              <a:off x="261" y="173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60" name="Line 46"/>
            <p:cNvSpPr>
              <a:spLocks noChangeShapeType="1"/>
            </p:cNvSpPr>
            <p:nvPr/>
          </p:nvSpPr>
          <p:spPr bwMode="auto">
            <a:xfrm>
              <a:off x="261" y="17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61" name="Line 47"/>
            <p:cNvSpPr>
              <a:spLocks noChangeShapeType="1"/>
            </p:cNvSpPr>
            <p:nvPr/>
          </p:nvSpPr>
          <p:spPr bwMode="auto">
            <a:xfrm>
              <a:off x="261" y="14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62" name="Line 48"/>
            <p:cNvSpPr>
              <a:spLocks noChangeShapeType="1"/>
            </p:cNvSpPr>
            <p:nvPr/>
          </p:nvSpPr>
          <p:spPr bwMode="auto">
            <a:xfrm>
              <a:off x="261" y="14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63" name="Line 49"/>
            <p:cNvSpPr>
              <a:spLocks noChangeShapeType="1"/>
            </p:cNvSpPr>
            <p:nvPr/>
          </p:nvSpPr>
          <p:spPr bwMode="auto">
            <a:xfrm>
              <a:off x="261" y="2686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64" name="Line 50"/>
            <p:cNvSpPr>
              <a:spLocks noChangeShapeType="1"/>
            </p:cNvSpPr>
            <p:nvPr/>
          </p:nvSpPr>
          <p:spPr bwMode="auto">
            <a:xfrm>
              <a:off x="261" y="26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65" name="Line 51"/>
            <p:cNvSpPr>
              <a:spLocks noChangeShapeType="1"/>
            </p:cNvSpPr>
            <p:nvPr/>
          </p:nvSpPr>
          <p:spPr bwMode="auto">
            <a:xfrm>
              <a:off x="261" y="26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66" name="Line 52"/>
            <p:cNvSpPr>
              <a:spLocks noChangeShapeType="1"/>
            </p:cNvSpPr>
            <p:nvPr/>
          </p:nvSpPr>
          <p:spPr bwMode="auto">
            <a:xfrm>
              <a:off x="261" y="27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67" name="Rectangle 53"/>
            <p:cNvSpPr>
              <a:spLocks noChangeArrowheads="1"/>
            </p:cNvSpPr>
            <p:nvPr/>
          </p:nvSpPr>
          <p:spPr bwMode="auto">
            <a:xfrm>
              <a:off x="2735" y="2506"/>
              <a:ext cx="72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7468" name="Freeform 54"/>
            <p:cNvSpPr>
              <a:spLocks/>
            </p:cNvSpPr>
            <p:nvPr/>
          </p:nvSpPr>
          <p:spPr bwMode="auto">
            <a:xfrm>
              <a:off x="2759" y="2644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469" name="Line 55"/>
            <p:cNvSpPr>
              <a:spLocks noChangeShapeType="1"/>
            </p:cNvSpPr>
            <p:nvPr/>
          </p:nvSpPr>
          <p:spPr bwMode="auto">
            <a:xfrm flipV="1">
              <a:off x="1518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70" name="Line 56"/>
            <p:cNvSpPr>
              <a:spLocks noChangeShapeType="1"/>
            </p:cNvSpPr>
            <p:nvPr/>
          </p:nvSpPr>
          <p:spPr bwMode="auto">
            <a:xfrm flipV="1">
              <a:off x="152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71" name="Line 57"/>
            <p:cNvSpPr>
              <a:spLocks noChangeShapeType="1"/>
            </p:cNvSpPr>
            <p:nvPr/>
          </p:nvSpPr>
          <p:spPr bwMode="auto">
            <a:xfrm flipV="1">
              <a:off x="152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72" name="Line 58"/>
            <p:cNvSpPr>
              <a:spLocks noChangeShapeType="1"/>
            </p:cNvSpPr>
            <p:nvPr/>
          </p:nvSpPr>
          <p:spPr bwMode="auto">
            <a:xfrm flipV="1">
              <a:off x="1525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73" name="Rectangle 59"/>
            <p:cNvSpPr>
              <a:spLocks noChangeArrowheads="1"/>
            </p:cNvSpPr>
            <p:nvPr/>
          </p:nvSpPr>
          <p:spPr bwMode="auto">
            <a:xfrm>
              <a:off x="1552" y="1240"/>
              <a:ext cx="72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7474" name="Freeform 60"/>
            <p:cNvSpPr>
              <a:spLocks/>
            </p:cNvSpPr>
            <p:nvPr/>
          </p:nvSpPr>
          <p:spPr bwMode="auto">
            <a:xfrm>
              <a:off x="1500" y="1258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475" name="Rectangle 61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7476" name="Line 62"/>
            <p:cNvSpPr>
              <a:spLocks noChangeShapeType="1"/>
            </p:cNvSpPr>
            <p:nvPr/>
          </p:nvSpPr>
          <p:spPr bwMode="auto">
            <a:xfrm>
              <a:off x="47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77" name="Rectangle 63"/>
            <p:cNvSpPr>
              <a:spLocks noChangeArrowheads="1"/>
            </p:cNvSpPr>
            <p:nvPr/>
          </p:nvSpPr>
          <p:spPr bwMode="auto">
            <a:xfrm>
              <a:off x="446" y="273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7478" name="Line 64"/>
            <p:cNvSpPr>
              <a:spLocks noChangeShapeType="1"/>
            </p:cNvSpPr>
            <p:nvPr/>
          </p:nvSpPr>
          <p:spPr bwMode="auto">
            <a:xfrm>
              <a:off x="68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79" name="Rectangle 65"/>
            <p:cNvSpPr>
              <a:spLocks noChangeArrowheads="1"/>
            </p:cNvSpPr>
            <p:nvPr/>
          </p:nvSpPr>
          <p:spPr bwMode="auto">
            <a:xfrm>
              <a:off x="657" y="273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7480" name="Line 66"/>
            <p:cNvSpPr>
              <a:spLocks noChangeShapeType="1"/>
            </p:cNvSpPr>
            <p:nvPr/>
          </p:nvSpPr>
          <p:spPr bwMode="auto">
            <a:xfrm>
              <a:off x="89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81" name="Rectangle 67"/>
            <p:cNvSpPr>
              <a:spLocks noChangeArrowheads="1"/>
            </p:cNvSpPr>
            <p:nvPr/>
          </p:nvSpPr>
          <p:spPr bwMode="auto">
            <a:xfrm>
              <a:off x="867" y="273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7482" name="Line 68"/>
            <p:cNvSpPr>
              <a:spLocks noChangeShapeType="1"/>
            </p:cNvSpPr>
            <p:nvPr/>
          </p:nvSpPr>
          <p:spPr bwMode="auto">
            <a:xfrm>
              <a:off x="110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83" name="Rectangle 69"/>
            <p:cNvSpPr>
              <a:spLocks noChangeArrowheads="1"/>
            </p:cNvSpPr>
            <p:nvPr/>
          </p:nvSpPr>
          <p:spPr bwMode="auto">
            <a:xfrm>
              <a:off x="1077" y="273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7484" name="Line 70"/>
            <p:cNvSpPr>
              <a:spLocks noChangeShapeType="1"/>
            </p:cNvSpPr>
            <p:nvPr/>
          </p:nvSpPr>
          <p:spPr bwMode="auto">
            <a:xfrm>
              <a:off x="131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85" name="Rectangle 71"/>
            <p:cNvSpPr>
              <a:spLocks noChangeArrowheads="1"/>
            </p:cNvSpPr>
            <p:nvPr/>
          </p:nvSpPr>
          <p:spPr bwMode="auto">
            <a:xfrm>
              <a:off x="1288" y="273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7486" name="Rectangle 72"/>
            <p:cNvSpPr>
              <a:spLocks noChangeArrowheads="1"/>
            </p:cNvSpPr>
            <p:nvPr/>
          </p:nvSpPr>
          <p:spPr bwMode="auto">
            <a:xfrm>
              <a:off x="1532" y="2734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7487" name="Line 73"/>
            <p:cNvSpPr>
              <a:spLocks noChangeShapeType="1"/>
            </p:cNvSpPr>
            <p:nvPr/>
          </p:nvSpPr>
          <p:spPr bwMode="auto">
            <a:xfrm>
              <a:off x="173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88" name="Rectangle 74"/>
            <p:cNvSpPr>
              <a:spLocks noChangeArrowheads="1"/>
            </p:cNvSpPr>
            <p:nvPr/>
          </p:nvSpPr>
          <p:spPr bwMode="auto">
            <a:xfrm>
              <a:off x="1735" y="2734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7489" name="Line 75"/>
            <p:cNvSpPr>
              <a:spLocks noChangeShapeType="1"/>
            </p:cNvSpPr>
            <p:nvPr/>
          </p:nvSpPr>
          <p:spPr bwMode="auto">
            <a:xfrm>
              <a:off x="194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90" name="Rectangle 76"/>
            <p:cNvSpPr>
              <a:spLocks noChangeArrowheads="1"/>
            </p:cNvSpPr>
            <p:nvPr/>
          </p:nvSpPr>
          <p:spPr bwMode="auto">
            <a:xfrm>
              <a:off x="1945" y="2734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7491" name="Line 77"/>
            <p:cNvSpPr>
              <a:spLocks noChangeShapeType="1"/>
            </p:cNvSpPr>
            <p:nvPr/>
          </p:nvSpPr>
          <p:spPr bwMode="auto">
            <a:xfrm>
              <a:off x="215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92" name="Rectangle 78"/>
            <p:cNvSpPr>
              <a:spLocks noChangeArrowheads="1"/>
            </p:cNvSpPr>
            <p:nvPr/>
          </p:nvSpPr>
          <p:spPr bwMode="auto">
            <a:xfrm>
              <a:off x="2156" y="2734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7493" name="Line 79"/>
            <p:cNvSpPr>
              <a:spLocks noChangeShapeType="1"/>
            </p:cNvSpPr>
            <p:nvPr/>
          </p:nvSpPr>
          <p:spPr bwMode="auto">
            <a:xfrm>
              <a:off x="236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94" name="Rectangle 80"/>
            <p:cNvSpPr>
              <a:spLocks noChangeArrowheads="1"/>
            </p:cNvSpPr>
            <p:nvPr/>
          </p:nvSpPr>
          <p:spPr bwMode="auto">
            <a:xfrm>
              <a:off x="2366" y="2734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7495" name="Line 81"/>
            <p:cNvSpPr>
              <a:spLocks noChangeShapeType="1"/>
            </p:cNvSpPr>
            <p:nvPr/>
          </p:nvSpPr>
          <p:spPr bwMode="auto">
            <a:xfrm>
              <a:off x="257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96" name="Rectangle 82"/>
            <p:cNvSpPr>
              <a:spLocks noChangeArrowheads="1"/>
            </p:cNvSpPr>
            <p:nvPr/>
          </p:nvSpPr>
          <p:spPr bwMode="auto">
            <a:xfrm>
              <a:off x="2576" y="2734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7497" name="Rectangle 83"/>
            <p:cNvSpPr>
              <a:spLocks noChangeArrowheads="1"/>
            </p:cNvSpPr>
            <p:nvPr/>
          </p:nvSpPr>
          <p:spPr bwMode="auto">
            <a:xfrm>
              <a:off x="1458" y="384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7498" name="Line 84"/>
            <p:cNvSpPr>
              <a:spLocks noChangeShapeType="1"/>
            </p:cNvSpPr>
            <p:nvPr/>
          </p:nvSpPr>
          <p:spPr bwMode="auto">
            <a:xfrm>
              <a:off x="1510" y="3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99" name="Rectangle 85"/>
            <p:cNvSpPr>
              <a:spLocks noChangeArrowheads="1"/>
            </p:cNvSpPr>
            <p:nvPr/>
          </p:nvSpPr>
          <p:spPr bwMode="auto">
            <a:xfrm>
              <a:off x="1458" y="360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7500" name="Line 86"/>
            <p:cNvSpPr>
              <a:spLocks noChangeShapeType="1"/>
            </p:cNvSpPr>
            <p:nvPr/>
          </p:nvSpPr>
          <p:spPr bwMode="auto">
            <a:xfrm>
              <a:off x="1510" y="366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01" name="Rectangle 87"/>
            <p:cNvSpPr>
              <a:spLocks noChangeArrowheads="1"/>
            </p:cNvSpPr>
            <p:nvPr/>
          </p:nvSpPr>
          <p:spPr bwMode="auto">
            <a:xfrm>
              <a:off x="1458" y="336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7502" name="Line 88"/>
            <p:cNvSpPr>
              <a:spLocks noChangeShapeType="1"/>
            </p:cNvSpPr>
            <p:nvPr/>
          </p:nvSpPr>
          <p:spPr bwMode="auto">
            <a:xfrm>
              <a:off x="1510" y="342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03" name="Rectangle 89"/>
            <p:cNvSpPr>
              <a:spLocks noChangeArrowheads="1"/>
            </p:cNvSpPr>
            <p:nvPr/>
          </p:nvSpPr>
          <p:spPr bwMode="auto">
            <a:xfrm>
              <a:off x="1458" y="312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7504" name="Line 90"/>
            <p:cNvSpPr>
              <a:spLocks noChangeShapeType="1"/>
            </p:cNvSpPr>
            <p:nvPr/>
          </p:nvSpPr>
          <p:spPr bwMode="auto">
            <a:xfrm>
              <a:off x="1510" y="318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05" name="Rectangle 91"/>
            <p:cNvSpPr>
              <a:spLocks noChangeArrowheads="1"/>
            </p:cNvSpPr>
            <p:nvPr/>
          </p:nvSpPr>
          <p:spPr bwMode="auto">
            <a:xfrm>
              <a:off x="1458" y="288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7506" name="Line 92"/>
            <p:cNvSpPr>
              <a:spLocks noChangeShapeType="1"/>
            </p:cNvSpPr>
            <p:nvPr/>
          </p:nvSpPr>
          <p:spPr bwMode="auto">
            <a:xfrm>
              <a:off x="1510" y="294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07" name="Rectangle 93"/>
            <p:cNvSpPr>
              <a:spLocks noChangeArrowheads="1"/>
            </p:cNvSpPr>
            <p:nvPr/>
          </p:nvSpPr>
          <p:spPr bwMode="auto">
            <a:xfrm>
              <a:off x="1483" y="2398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7508" name="Line 94"/>
            <p:cNvSpPr>
              <a:spLocks noChangeShapeType="1"/>
            </p:cNvSpPr>
            <p:nvPr/>
          </p:nvSpPr>
          <p:spPr bwMode="auto">
            <a:xfrm>
              <a:off x="1510" y="245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09" name="Rectangle 95"/>
            <p:cNvSpPr>
              <a:spLocks noChangeArrowheads="1"/>
            </p:cNvSpPr>
            <p:nvPr/>
          </p:nvSpPr>
          <p:spPr bwMode="auto">
            <a:xfrm>
              <a:off x="1483" y="2158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7510" name="Line 96"/>
            <p:cNvSpPr>
              <a:spLocks noChangeShapeType="1"/>
            </p:cNvSpPr>
            <p:nvPr/>
          </p:nvSpPr>
          <p:spPr bwMode="auto">
            <a:xfrm>
              <a:off x="1510" y="221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11" name="Rectangle 97"/>
            <p:cNvSpPr>
              <a:spLocks noChangeArrowheads="1"/>
            </p:cNvSpPr>
            <p:nvPr/>
          </p:nvSpPr>
          <p:spPr bwMode="auto">
            <a:xfrm>
              <a:off x="1483" y="1918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7512" name="Line 98"/>
            <p:cNvSpPr>
              <a:spLocks noChangeShapeType="1"/>
            </p:cNvSpPr>
            <p:nvPr/>
          </p:nvSpPr>
          <p:spPr bwMode="auto">
            <a:xfrm>
              <a:off x="1510" y="197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13" name="Rectangle 99"/>
            <p:cNvSpPr>
              <a:spLocks noChangeArrowheads="1"/>
            </p:cNvSpPr>
            <p:nvPr/>
          </p:nvSpPr>
          <p:spPr bwMode="auto">
            <a:xfrm>
              <a:off x="1483" y="1678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7514" name="Line 100"/>
            <p:cNvSpPr>
              <a:spLocks noChangeShapeType="1"/>
            </p:cNvSpPr>
            <p:nvPr/>
          </p:nvSpPr>
          <p:spPr bwMode="auto">
            <a:xfrm>
              <a:off x="1510" y="173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15" name="Rectangle 101"/>
            <p:cNvSpPr>
              <a:spLocks noChangeArrowheads="1"/>
            </p:cNvSpPr>
            <p:nvPr/>
          </p:nvSpPr>
          <p:spPr bwMode="auto">
            <a:xfrm>
              <a:off x="1483" y="1438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7516" name="Line 102"/>
            <p:cNvSpPr>
              <a:spLocks noChangeShapeType="1"/>
            </p:cNvSpPr>
            <p:nvPr/>
          </p:nvSpPr>
          <p:spPr bwMode="auto">
            <a:xfrm>
              <a:off x="1510" y="149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17" name="Rectangle 104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202" name="TextBox 201"/>
          <p:cNvSpPr txBox="1"/>
          <p:nvPr/>
        </p:nvSpPr>
        <p:spPr>
          <a:xfrm>
            <a:off x="191344" y="2226468"/>
            <a:ext cx="523893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400" b="1" u="sng" dirty="0">
                <a:latin typeface="+mj-lt"/>
              </a:rPr>
              <a:t>Vertical Translation (Up/Down)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5951984" y="2247255"/>
            <a:ext cx="5830442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400" b="1" u="sng" dirty="0">
                <a:latin typeface="+mj-lt"/>
              </a:rPr>
              <a:t>Horizontal Translation (Left/Right)</a:t>
            </a:r>
          </a:p>
        </p:txBody>
      </p:sp>
      <p:sp>
        <p:nvSpPr>
          <p:cNvPr id="205" name="Cross 204"/>
          <p:cNvSpPr/>
          <p:nvPr/>
        </p:nvSpPr>
        <p:spPr>
          <a:xfrm>
            <a:off x="1446991" y="4005462"/>
            <a:ext cx="725488" cy="741363"/>
          </a:xfrm>
          <a:prstGeom prst="plus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6" name="Cross 205"/>
          <p:cNvSpPr/>
          <p:nvPr/>
        </p:nvSpPr>
        <p:spPr>
          <a:xfrm>
            <a:off x="7178365" y="3935042"/>
            <a:ext cx="725487" cy="739775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7" name="Cross 206"/>
          <p:cNvSpPr/>
          <p:nvPr/>
        </p:nvSpPr>
        <p:spPr>
          <a:xfrm>
            <a:off x="7179951" y="3925516"/>
            <a:ext cx="725488" cy="741362"/>
          </a:xfrm>
          <a:prstGeom prst="plus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4" name="Cross 203"/>
          <p:cNvSpPr/>
          <p:nvPr/>
        </p:nvSpPr>
        <p:spPr>
          <a:xfrm>
            <a:off x="1461280" y="4013399"/>
            <a:ext cx="725487" cy="741362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7420" name="TextBox 207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4"/>
              </a:rPr>
              <a:t>www.BCMath.ca</a:t>
            </a:r>
            <a:r>
              <a:rPr lang="en-CA" sz="1000"/>
              <a:t> </a:t>
            </a:r>
          </a:p>
        </p:txBody>
      </p:sp>
      <p:graphicFrame>
        <p:nvGraphicFramePr>
          <p:cNvPr id="208" name="Object 207">
            <a:extLst>
              <a:ext uri="{FF2B5EF4-FFF2-40B4-BE49-F238E27FC236}">
                <a16:creationId xmlns:a16="http://schemas.microsoft.com/office/drawing/2014/main" id="{4096D763-5DD4-41EF-A8D9-74DCB2A20D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7458216"/>
              </p:ext>
            </p:extLst>
          </p:nvPr>
        </p:nvGraphicFramePr>
        <p:xfrm>
          <a:off x="2711624" y="4437111"/>
          <a:ext cx="3168352" cy="93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38000" imgH="482400" progId="Equation.DSMT4">
                  <p:embed/>
                </p:oleObj>
              </mc:Choice>
              <mc:Fallback>
                <p:oleObj name="Equation" r:id="rId5" imgW="1638000" imgH="482400" progId="Equation.DSMT4">
                  <p:embed/>
                  <p:pic>
                    <p:nvPicPr>
                      <p:cNvPr id="208" name="Object 207">
                        <a:extLst>
                          <a:ext uri="{FF2B5EF4-FFF2-40B4-BE49-F238E27FC236}">
                            <a16:creationId xmlns:a16="http://schemas.microsoft.com/office/drawing/2014/main" id="{4096D763-5DD4-41EF-A8D9-74DCB2A20D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11624" y="4437111"/>
                        <a:ext cx="3168352" cy="9333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solidFill>
                          <a:schemeClr val="bg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" name="Object 208">
            <a:extLst>
              <a:ext uri="{FF2B5EF4-FFF2-40B4-BE49-F238E27FC236}">
                <a16:creationId xmlns:a16="http://schemas.microsoft.com/office/drawing/2014/main" id="{31B759DA-5414-4CD7-98FD-8C94A83AD1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4459203"/>
              </p:ext>
            </p:extLst>
          </p:nvPr>
        </p:nvGraphicFramePr>
        <p:xfrm>
          <a:off x="2711624" y="3501007"/>
          <a:ext cx="3168352" cy="93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38000" imgH="482400" progId="Equation.DSMT4">
                  <p:embed/>
                </p:oleObj>
              </mc:Choice>
              <mc:Fallback>
                <p:oleObj name="Equation" r:id="rId7" imgW="1638000" imgH="482400" progId="Equation.DSMT4">
                  <p:embed/>
                  <p:pic>
                    <p:nvPicPr>
                      <p:cNvPr id="209" name="Object 208">
                        <a:extLst>
                          <a:ext uri="{FF2B5EF4-FFF2-40B4-BE49-F238E27FC236}">
                            <a16:creationId xmlns:a16="http://schemas.microsoft.com/office/drawing/2014/main" id="{31B759DA-5414-4CD7-98FD-8C94A83AD1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711624" y="3501007"/>
                        <a:ext cx="3168352" cy="9333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" name="Object 209">
            <a:extLst>
              <a:ext uri="{FF2B5EF4-FFF2-40B4-BE49-F238E27FC236}">
                <a16:creationId xmlns:a16="http://schemas.microsoft.com/office/drawing/2014/main" id="{23800352-23CA-44B9-8BB6-0E35E5CD3B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969379"/>
              </p:ext>
            </p:extLst>
          </p:nvPr>
        </p:nvGraphicFramePr>
        <p:xfrm>
          <a:off x="8874768" y="3861048"/>
          <a:ext cx="3312368" cy="975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38000" imgH="482400" progId="Equation.DSMT4">
                  <p:embed/>
                </p:oleObj>
              </mc:Choice>
              <mc:Fallback>
                <p:oleObj name="Equation" r:id="rId9" imgW="1638000" imgH="482400" progId="Equation.DSMT4">
                  <p:embed/>
                  <p:pic>
                    <p:nvPicPr>
                      <p:cNvPr id="210" name="Object 209">
                        <a:extLst>
                          <a:ext uri="{FF2B5EF4-FFF2-40B4-BE49-F238E27FC236}">
                            <a16:creationId xmlns:a16="http://schemas.microsoft.com/office/drawing/2014/main" id="{23800352-23CA-44B9-8BB6-0E35E5CD3B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874768" y="3861048"/>
                        <a:ext cx="3312368" cy="9757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646877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8.09249E-7 L -5.55556E-7 -0.1997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19976 L 1.66667E-6 0.13318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64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13318 L 1.66667E-6 -0.1997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2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19745 L 1.66667E-6 0.00232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9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8.67052E-7 L 0.15347 -0.00231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74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35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347 8.67052E-7 L -0.09653 8.67052E-7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8" presetID="63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722 8.67052E-7 L 0.15278 8.67052E-7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1" presetID="35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348 -0.00231 L 0.00174 8.67052E-7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87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" grpId="0"/>
      <p:bldP spid="203" grpId="0"/>
      <p:bldP spid="205" grpId="0" animBg="1"/>
      <p:bldP spid="205" grpId="1" animBg="1"/>
      <p:bldP spid="205" grpId="2" animBg="1"/>
      <p:bldP spid="205" grpId="3" animBg="1"/>
      <p:bldP spid="205" grpId="4" animBg="1"/>
      <p:bldP spid="206" grpId="0" animBg="1"/>
      <p:bldP spid="206" grpId="1" animBg="1"/>
      <p:bldP spid="207" grpId="0" animBg="1"/>
      <p:bldP spid="207" grpId="1" animBg="1"/>
      <p:bldP spid="207" grpId="2" animBg="1"/>
      <p:bldP spid="207" grpId="3" animBg="1"/>
      <p:bldP spid="207" grpId="4" animBg="1"/>
      <p:bldP spid="204" grpId="0" animBg="1"/>
      <p:bldP spid="204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BA3E0-2096-40FA-992B-9ACCC4C25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8EB89-E642-4109-A503-18AD4D73A44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2183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1" y="274639"/>
            <a:ext cx="8329613" cy="593725"/>
          </a:xfrm>
        </p:spPr>
        <p:txBody>
          <a:bodyPr/>
          <a:lstStyle/>
          <a:p>
            <a:pPr>
              <a:defRPr/>
            </a:pPr>
            <a:r>
              <a:rPr lang="en-CA" sz="2600" dirty="0"/>
              <a:t>IV) Summary</a:t>
            </a:r>
          </a:p>
        </p:txBody>
      </p:sp>
      <p:sp>
        <p:nvSpPr>
          <p:cNvPr id="5137" name="Content Placeholder 2"/>
          <p:cNvSpPr>
            <a:spLocks noGrp="1"/>
          </p:cNvSpPr>
          <p:nvPr>
            <p:ph sz="quarter" idx="1"/>
          </p:nvPr>
        </p:nvSpPr>
        <p:spPr>
          <a:xfrm>
            <a:off x="1981201" y="914400"/>
            <a:ext cx="8120063" cy="6238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/>
              <a:t>i) Horizontal Translation: Change with the X-variable</a:t>
            </a:r>
          </a:p>
          <a:p>
            <a:endParaRPr lang="en-CA"/>
          </a:p>
          <a:p>
            <a:endParaRPr lang="en-CA"/>
          </a:p>
          <a:p>
            <a:pPr>
              <a:buFont typeface="Wingdings" pitchFamily="2" charset="2"/>
              <a:buNone/>
            </a:pPr>
            <a:endParaRPr lang="en-CA"/>
          </a:p>
          <a:p>
            <a:pPr>
              <a:buFont typeface="Wingdings" pitchFamily="2" charset="2"/>
              <a:buNone/>
            </a:pPr>
            <a:endParaRPr lang="en-CA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478088" y="2174875"/>
          <a:ext cx="914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002" imgH="253890" progId="Equation.DSMT4">
                  <p:embed/>
                </p:oleObj>
              </mc:Choice>
              <mc:Fallback>
                <p:oleObj name="Equation" r:id="rId4" imgW="457002" imgH="25389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8088" y="2174875"/>
                        <a:ext cx="9144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476501" y="2762251"/>
          <a:ext cx="912813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57002" imgH="253890" progId="Equation.DSMT4">
                  <p:embed/>
                </p:oleObj>
              </mc:Choice>
              <mc:Fallback>
                <p:oleObj name="Equation" r:id="rId6" imgW="457002" imgH="253890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1" y="2762251"/>
                        <a:ext cx="912813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449514" y="5187951"/>
          <a:ext cx="936625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69696" imgH="253890" progId="Equation.DSMT4">
                  <p:embed/>
                </p:oleObj>
              </mc:Choice>
              <mc:Fallback>
                <p:oleObj name="Equation" r:id="rId7" imgW="469696" imgH="25389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9514" y="5187951"/>
                        <a:ext cx="936625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444750" y="5819775"/>
          <a:ext cx="939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69696" imgH="253890" progId="Equation.DSMT4">
                  <p:embed/>
                </p:oleObj>
              </mc:Choice>
              <mc:Fallback>
                <p:oleObj name="Equation" r:id="rId9" imgW="469696" imgH="253890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0" y="5819775"/>
                        <a:ext cx="9398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457575" y="2187575"/>
          <a:ext cx="965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82391" imgH="253890" progId="Equation.DSMT4">
                  <p:embed/>
                </p:oleObj>
              </mc:Choice>
              <mc:Fallback>
                <p:oleObj name="Equation" r:id="rId11" imgW="482391" imgH="253890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7575" y="2187575"/>
                        <a:ext cx="9652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459163" y="2773363"/>
          <a:ext cx="965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82391" imgH="253890" progId="Equation.DSMT4">
                  <p:embed/>
                </p:oleObj>
              </mc:Choice>
              <mc:Fallback>
                <p:oleObj name="Equation" r:id="rId13" imgW="482391" imgH="253890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9163" y="2773363"/>
                        <a:ext cx="9652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424238" y="5199063"/>
          <a:ext cx="965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82391" imgH="253890" progId="Equation.DSMT4">
                  <p:embed/>
                </p:oleObj>
              </mc:Choice>
              <mc:Fallback>
                <p:oleObj name="Equation" r:id="rId15" imgW="482391" imgH="253890" progId="Equation.DSMT4">
                  <p:embed/>
                  <p:pic>
                    <p:nvPicPr>
                      <p:cNvPr id="51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4238" y="5199063"/>
                        <a:ext cx="9652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3429000" y="5848350"/>
          <a:ext cx="990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94870" imgH="253780" progId="Equation.DSMT4">
                  <p:embed/>
                </p:oleObj>
              </mc:Choice>
              <mc:Fallback>
                <p:oleObj name="Equation" r:id="rId17" imgW="494870" imgH="253780" progId="Equation.DSMT4">
                  <p:embed/>
                  <p:pic>
                    <p:nvPicPr>
                      <p:cNvPr id="512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848350"/>
                        <a:ext cx="9906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8" name="TextBox 11"/>
          <p:cNvSpPr txBox="1">
            <a:spLocks noChangeArrowheads="1"/>
          </p:cNvSpPr>
          <p:nvPr/>
        </p:nvSpPr>
        <p:spPr bwMode="auto">
          <a:xfrm>
            <a:off x="4740276" y="2216150"/>
            <a:ext cx="4016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2000"/>
              <a:t>Horizontal Shift of 3 Units RIGHT!</a:t>
            </a:r>
          </a:p>
        </p:txBody>
      </p:sp>
      <p:sp>
        <p:nvSpPr>
          <p:cNvPr id="5139" name="TextBox 12"/>
          <p:cNvSpPr txBox="1">
            <a:spLocks noChangeArrowheads="1"/>
          </p:cNvSpPr>
          <p:nvPr/>
        </p:nvSpPr>
        <p:spPr bwMode="auto">
          <a:xfrm>
            <a:off x="4737101" y="2833688"/>
            <a:ext cx="3846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2000"/>
              <a:t>Horizontal Shift of 3 Units LEFT!</a:t>
            </a:r>
          </a:p>
        </p:txBody>
      </p:sp>
      <p:sp>
        <p:nvSpPr>
          <p:cNvPr id="5140" name="TextBox 13"/>
          <p:cNvSpPr txBox="1">
            <a:spLocks noChangeArrowheads="1"/>
          </p:cNvSpPr>
          <p:nvPr/>
        </p:nvSpPr>
        <p:spPr bwMode="auto">
          <a:xfrm>
            <a:off x="4752976" y="5259388"/>
            <a:ext cx="3260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2000"/>
              <a:t>Vertical Shift of 3 Units UP!</a:t>
            </a:r>
          </a:p>
        </p:txBody>
      </p:sp>
      <p:sp>
        <p:nvSpPr>
          <p:cNvPr id="5141" name="TextBox 14"/>
          <p:cNvSpPr txBox="1">
            <a:spLocks noChangeArrowheads="1"/>
          </p:cNvSpPr>
          <p:nvPr/>
        </p:nvSpPr>
        <p:spPr bwMode="auto">
          <a:xfrm>
            <a:off x="4749800" y="5875338"/>
            <a:ext cx="3716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2000"/>
              <a:t>Vertical Shift of 3 Units DOWN!</a:t>
            </a:r>
          </a:p>
        </p:txBody>
      </p:sp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2382838" y="1541463"/>
          <a:ext cx="1701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50531" imgH="241195" progId="Equation.DSMT4">
                  <p:embed/>
                </p:oleObj>
              </mc:Choice>
              <mc:Fallback>
                <p:oleObj name="Equation" r:id="rId19" imgW="850531" imgH="241195" progId="Equation.DSMT4">
                  <p:embed/>
                  <p:pic>
                    <p:nvPicPr>
                      <p:cNvPr id="51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2838" y="1541463"/>
                        <a:ext cx="1701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4119563" y="1504950"/>
          <a:ext cx="1752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76300" imgH="241300" progId="Equation.DSMT4">
                  <p:embed/>
                </p:oleObj>
              </mc:Choice>
              <mc:Fallback>
                <p:oleObj name="Equation" r:id="rId21" imgW="876300" imgH="241300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9563" y="1504950"/>
                        <a:ext cx="1752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1857375" y="3432176"/>
            <a:ext cx="80264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CA" sz="2400" dirty="0"/>
              <a:t>ii) Vertical Translation: Change with the Y-variable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endParaRPr lang="en-CA" sz="2400" dirty="0"/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CA" sz="2400" dirty="0"/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CA" sz="2400" dirty="0"/>
          </a:p>
        </p:txBody>
      </p:sp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2432050" y="4046538"/>
          <a:ext cx="1701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850531" imgH="253890" progId="Equation.DSMT4">
                  <p:embed/>
                </p:oleObj>
              </mc:Choice>
              <mc:Fallback>
                <p:oleObj name="Equation" r:id="rId23" imgW="850531" imgH="253890" progId="Equation.DSMT4">
                  <p:embed/>
                  <p:pic>
                    <p:nvPicPr>
                      <p:cNvPr id="51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4046538"/>
                        <a:ext cx="17018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4259263" y="4040188"/>
          <a:ext cx="177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888614" imgH="253890" progId="Equation.DSMT4">
                  <p:embed/>
                </p:oleObj>
              </mc:Choice>
              <mc:Fallback>
                <p:oleObj name="Equation" r:id="rId25" imgW="888614" imgH="253890" progId="Equation.DSMT4">
                  <p:embed/>
                  <p:pic>
                    <p:nvPicPr>
                      <p:cNvPr id="51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9263" y="4040188"/>
                        <a:ext cx="17780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4725988" y="4541838"/>
          <a:ext cx="1803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901309" imgH="253890" progId="Equation.DSMT4">
                  <p:embed/>
                </p:oleObj>
              </mc:Choice>
              <mc:Fallback>
                <p:oleObj name="Equation" r:id="rId27" imgW="901309" imgH="253890" progId="Equation.DSMT4">
                  <p:embed/>
                  <p:pic>
                    <p:nvPicPr>
                      <p:cNvPr id="51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5988" y="4541838"/>
                        <a:ext cx="18034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6696075" y="4548188"/>
          <a:ext cx="1854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926698" imgH="253890" progId="Equation.DSMT4">
                  <p:embed/>
                </p:oleObj>
              </mc:Choice>
              <mc:Fallback>
                <p:oleObj name="Equation" r:id="rId29" imgW="926698" imgH="253890" progId="Equation.DSMT4">
                  <p:embed/>
                  <p:pic>
                    <p:nvPicPr>
                      <p:cNvPr id="513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075" y="4548188"/>
                        <a:ext cx="18542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3" name="TextBox 22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31"/>
              </a:rPr>
              <a:t>www.BCMath.ca</a:t>
            </a:r>
            <a:r>
              <a:rPr lang="en-CA" sz="100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387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7" grpId="0" build="p"/>
      <p:bldP spid="5138" grpId="0"/>
      <p:bldP spid="5139" grpId="0"/>
      <p:bldP spid="5140" grpId="0"/>
      <p:bldP spid="5141" grpId="0"/>
      <p:bldP spid="1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7467600" cy="625475"/>
          </a:xfrm>
        </p:spPr>
        <p:txBody>
          <a:bodyPr/>
          <a:lstStyle/>
          <a:p>
            <a:pPr>
              <a:defRPr/>
            </a:pPr>
            <a:r>
              <a:rPr lang="en-CA" dirty="0"/>
              <a:t>III) Vertical Translations (VT)</a:t>
            </a:r>
          </a:p>
        </p:txBody>
      </p:sp>
      <p:sp>
        <p:nvSpPr>
          <p:cNvPr id="3101" name="Content Placeholder 2"/>
          <p:cNvSpPr>
            <a:spLocks noGrp="1"/>
          </p:cNvSpPr>
          <p:nvPr>
            <p:ph sz="quarter" idx="1"/>
          </p:nvPr>
        </p:nvSpPr>
        <p:spPr>
          <a:xfrm>
            <a:off x="1938338" y="889000"/>
            <a:ext cx="8032750" cy="939800"/>
          </a:xfrm>
        </p:spPr>
        <p:txBody>
          <a:bodyPr/>
          <a:lstStyle/>
          <a:p>
            <a:r>
              <a:rPr lang="en-CA"/>
              <a:t>A VT occurs when the y-variable is changed to an </a:t>
            </a:r>
            <a:br>
              <a:rPr lang="en-CA"/>
            </a:br>
            <a:r>
              <a:rPr lang="en-CA"/>
              <a:t>y-variable adding/subtracting a constant</a:t>
            </a:r>
          </a:p>
        </p:txBody>
      </p:sp>
      <p:graphicFrame>
        <p:nvGraphicFramePr>
          <p:cNvPr id="3074" name="Object 105"/>
          <p:cNvGraphicFramePr>
            <a:graphicFrameLocks noChangeAspect="1"/>
          </p:cNvGraphicFramePr>
          <p:nvPr/>
        </p:nvGraphicFramePr>
        <p:xfrm>
          <a:off x="1879601" y="1833563"/>
          <a:ext cx="187642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02865" imgH="253890" progId="Equation.DSMT4">
                  <p:embed/>
                </p:oleObj>
              </mc:Choice>
              <mc:Fallback>
                <p:oleObj name="Equation" r:id="rId4" imgW="1002865" imgH="253890" progId="Equation.DSMT4">
                  <p:embed/>
                  <p:pic>
                    <p:nvPicPr>
                      <p:cNvPr id="3074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1" y="1833563"/>
                        <a:ext cx="1876425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825876" y="1798638"/>
          <a:ext cx="12858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2808" imgH="241195" progId="Equation.DSMT4">
                  <p:embed/>
                </p:oleObj>
              </mc:Choice>
              <mc:Fallback>
                <p:oleObj name="Equation" r:id="rId6" imgW="672808" imgH="241195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76" y="1798638"/>
                        <a:ext cx="128587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/>
          <p:nvPr/>
        </p:nvSpPr>
        <p:spPr>
          <a:xfrm>
            <a:off x="2513014" y="1916113"/>
            <a:ext cx="288925" cy="347662"/>
          </a:xfrm>
          <a:prstGeom prst="ellipse">
            <a:avLst/>
          </a:prstGeom>
          <a:noFill/>
          <a:ln>
            <a:solidFill>
              <a:srgbClr val="0070C0">
                <a:alpha val="6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7" name="Oval 6"/>
          <p:cNvSpPr/>
          <p:nvPr/>
        </p:nvSpPr>
        <p:spPr>
          <a:xfrm>
            <a:off x="3840163" y="1851025"/>
            <a:ext cx="717550" cy="412750"/>
          </a:xfrm>
          <a:prstGeom prst="ellipse">
            <a:avLst/>
          </a:prstGeom>
          <a:noFill/>
          <a:ln>
            <a:solidFill>
              <a:srgbClr val="0070C0">
                <a:alpha val="6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689601" y="1738313"/>
            <a:ext cx="3598863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0070C0"/>
                </a:solidFill>
              </a:rPr>
              <a:t>Draw a circle around the “y” only, ignore any exponents squares, radicals, ….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719763" y="3302000"/>
          <a:ext cx="830262" cy="333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4307" imgH="1777229" progId="Equation.DSMT4">
                  <p:embed/>
                </p:oleObj>
              </mc:Choice>
              <mc:Fallback>
                <p:oleObj name="Equation" r:id="rId8" imgW="444307" imgH="1777229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9763" y="3302000"/>
                        <a:ext cx="830262" cy="333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6850064" y="3200400"/>
          <a:ext cx="1519237" cy="340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800" imgH="1816100" progId="Equation.DSMT4">
                  <p:embed/>
                </p:oleObj>
              </mc:Choice>
              <mc:Fallback>
                <p:oleObj name="Equation" r:id="rId10" imgW="812800" imgH="1816100" progId="Equation.DSMT4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0064" y="3200400"/>
                        <a:ext cx="1519237" cy="3405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776914" y="4359276"/>
          <a:ext cx="2365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725" imgH="177415" progId="Equation.DSMT4">
                  <p:embed/>
                </p:oleObj>
              </mc:Choice>
              <mc:Fallback>
                <p:oleObj name="Equation" r:id="rId12" imgW="126725" imgH="177415" progId="Equation.DSMT4">
                  <p:embed/>
                  <p:pic>
                    <p:nvPicPr>
                      <p:cNvPr id="3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914" y="4359276"/>
                        <a:ext cx="2365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5797551" y="4819651"/>
          <a:ext cx="188913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1468" imgH="164885" progId="Equation.DSMT4">
                  <p:embed/>
                </p:oleObj>
              </mc:Choice>
              <mc:Fallback>
                <p:oleObj name="Equation" r:id="rId14" imgW="101468" imgH="164885" progId="Equation.DSMT4">
                  <p:embed/>
                  <p:pic>
                    <p:nvPicPr>
                      <p:cNvPr id="3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7551" y="4819651"/>
                        <a:ext cx="188913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5754688" y="5280026"/>
          <a:ext cx="2349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80" imgH="164814" progId="Equation.DSMT4">
                  <p:embed/>
                </p:oleObj>
              </mc:Choice>
              <mc:Fallback>
                <p:oleObj name="Equation" r:id="rId16" imgW="126780" imgH="164814" progId="Equation.DSMT4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4688" y="5280026"/>
                        <a:ext cx="23495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780089" y="5729289"/>
          <a:ext cx="2111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4102" imgH="177492" progId="Equation.DSMT4">
                  <p:embed/>
                </p:oleObj>
              </mc:Choice>
              <mc:Fallback>
                <p:oleObj name="Equation" r:id="rId18" imgW="114102" imgH="177492" progId="Equation.DSMT4">
                  <p:embed/>
                  <p:pic>
                    <p:nvPicPr>
                      <p:cNvPr id="308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0089" y="5729289"/>
                        <a:ext cx="2111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676900" y="6197601"/>
          <a:ext cx="376238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3024" imgH="164957" progId="Equation.DSMT4">
                  <p:embed/>
                </p:oleObj>
              </mc:Choice>
              <mc:Fallback>
                <p:oleObj name="Equation" r:id="rId20" imgW="203024" imgH="164957" progId="Equation.DSMT4">
                  <p:embed/>
                  <p:pic>
                    <p:nvPicPr>
                      <p:cNvPr id="308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900" y="6197601"/>
                        <a:ext cx="376238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8081963" y="3722689"/>
          <a:ext cx="192405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98197" imgH="203112" progId="Equation.DSMT4">
                  <p:embed/>
                </p:oleObj>
              </mc:Choice>
              <mc:Fallback>
                <p:oleObj name="Equation" r:id="rId22" imgW="698197" imgH="203112" progId="Equation.DSMT4">
                  <p:embed/>
                  <p:pic>
                    <p:nvPicPr>
                      <p:cNvPr id="308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1963" y="3722689"/>
                        <a:ext cx="1924050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6146800" y="4367214"/>
          <a:ext cx="2365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6725" imgH="177415" progId="Equation.DSMT4">
                  <p:embed/>
                </p:oleObj>
              </mc:Choice>
              <mc:Fallback>
                <p:oleObj name="Equation" r:id="rId24" imgW="126725" imgH="177415" progId="Equation.DSMT4">
                  <p:embed/>
                  <p:pic>
                    <p:nvPicPr>
                      <p:cNvPr id="308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6800" y="4367214"/>
                        <a:ext cx="236538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6169026" y="4826001"/>
          <a:ext cx="188913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01468" imgH="164885" progId="Equation.DSMT4">
                  <p:embed/>
                </p:oleObj>
              </mc:Choice>
              <mc:Fallback>
                <p:oleObj name="Equation" r:id="rId25" imgW="101468" imgH="164885" progId="Equation.DSMT4">
                  <p:embed/>
                  <p:pic>
                    <p:nvPicPr>
                      <p:cNvPr id="308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9026" y="4826001"/>
                        <a:ext cx="188913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6124575" y="5286376"/>
          <a:ext cx="2349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6780" imgH="164814" progId="Equation.DSMT4">
                  <p:embed/>
                </p:oleObj>
              </mc:Choice>
              <mc:Fallback>
                <p:oleObj name="Equation" r:id="rId26" imgW="126780" imgH="164814" progId="Equation.DSMT4">
                  <p:embed/>
                  <p:pic>
                    <p:nvPicPr>
                      <p:cNvPr id="308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4575" y="5286376"/>
                        <a:ext cx="23495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6140450" y="5735639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26725" imgH="177415" progId="Equation.DSMT4">
                  <p:embed/>
                </p:oleObj>
              </mc:Choice>
              <mc:Fallback>
                <p:oleObj name="Equation" r:id="rId28" imgW="126725" imgH="177415" progId="Equation.DSMT4">
                  <p:embed/>
                  <p:pic>
                    <p:nvPicPr>
                      <p:cNvPr id="308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0450" y="5735639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/>
        </p:nvGraphicFramePr>
        <p:xfrm>
          <a:off x="6156326" y="6203951"/>
          <a:ext cx="1873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01468" imgH="164885" progId="Equation.DSMT4">
                  <p:embed/>
                </p:oleObj>
              </mc:Choice>
              <mc:Fallback>
                <p:oleObj name="Equation" r:id="rId30" imgW="101468" imgH="164885" progId="Equation.DSMT4">
                  <p:embed/>
                  <p:pic>
                    <p:nvPicPr>
                      <p:cNvPr id="308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6" y="6203951"/>
                        <a:ext cx="187325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7478714" y="4330701"/>
          <a:ext cx="4016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15619" imgH="177569" progId="Equation.DSMT4">
                  <p:embed/>
                </p:oleObj>
              </mc:Choice>
              <mc:Fallback>
                <p:oleObj name="Equation" r:id="rId32" imgW="215619" imgH="177569" progId="Equation.DSMT4">
                  <p:embed/>
                  <p:pic>
                    <p:nvPicPr>
                      <p:cNvPr id="308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8714" y="4330701"/>
                        <a:ext cx="4016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/>
        </p:nvGraphicFramePr>
        <p:xfrm>
          <a:off x="7477125" y="4789488"/>
          <a:ext cx="401638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15619" imgH="164885" progId="Equation.DSMT4">
                  <p:embed/>
                </p:oleObj>
              </mc:Choice>
              <mc:Fallback>
                <p:oleObj name="Equation" r:id="rId34" imgW="215619" imgH="164885" progId="Equation.DSMT4">
                  <p:embed/>
                  <p:pic>
                    <p:nvPicPr>
                      <p:cNvPr id="309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7125" y="4789488"/>
                        <a:ext cx="401638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/>
        </p:nvGraphicFramePr>
        <p:xfrm>
          <a:off x="7564439" y="5249863"/>
          <a:ext cx="187325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01468" imgH="164885" progId="Equation.DSMT4">
                  <p:embed/>
                </p:oleObj>
              </mc:Choice>
              <mc:Fallback>
                <p:oleObj name="Equation" r:id="rId36" imgW="101468" imgH="164885" progId="Equation.DSMT4">
                  <p:embed/>
                  <p:pic>
                    <p:nvPicPr>
                      <p:cNvPr id="309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4439" y="5249863"/>
                        <a:ext cx="187325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/>
        </p:nvGraphicFramePr>
        <p:xfrm>
          <a:off x="7554913" y="5700714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26725" imgH="177415" progId="Equation.DSMT4">
                  <p:embed/>
                </p:oleObj>
              </mc:Choice>
              <mc:Fallback>
                <p:oleObj name="Equation" r:id="rId38" imgW="126725" imgH="177415" progId="Equation.DSMT4">
                  <p:embed/>
                  <p:pic>
                    <p:nvPicPr>
                      <p:cNvPr id="309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4913" y="5700714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/>
        </p:nvGraphicFramePr>
        <p:xfrm>
          <a:off x="7466013" y="6167438"/>
          <a:ext cx="398462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15619" imgH="164885" progId="Equation.DSMT4">
                  <p:embed/>
                </p:oleObj>
              </mc:Choice>
              <mc:Fallback>
                <p:oleObj name="Equation" r:id="rId40" imgW="215619" imgH="164885" progId="Equation.DSMT4">
                  <p:embed/>
                  <p:pic>
                    <p:nvPicPr>
                      <p:cNvPr id="3093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6013" y="6167438"/>
                        <a:ext cx="398462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8" name="Content Placeholder 2"/>
          <p:cNvSpPr txBox="1">
            <a:spLocks/>
          </p:cNvSpPr>
          <p:nvPr/>
        </p:nvSpPr>
        <p:spPr bwMode="auto">
          <a:xfrm>
            <a:off x="7947026" y="4270375"/>
            <a:ext cx="2416175" cy="939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0070C0"/>
                </a:solidFill>
              </a:rPr>
              <a:t>Graph is shifted 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0070C0"/>
                </a:solidFill>
              </a:rPr>
              <a:t>  3 units Down</a:t>
            </a:r>
          </a:p>
        </p:txBody>
      </p:sp>
      <p:graphicFrame>
        <p:nvGraphicFramePr>
          <p:cNvPr id="3094" name="Object 22"/>
          <p:cNvGraphicFramePr>
            <a:graphicFrameLocks noChangeAspect="1"/>
          </p:cNvGraphicFramePr>
          <p:nvPr/>
        </p:nvGraphicFramePr>
        <p:xfrm>
          <a:off x="4213225" y="2182813"/>
          <a:ext cx="1309688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685800" imgH="241300" progId="Equation.DSMT4">
                  <p:embed/>
                </p:oleObj>
              </mc:Choice>
              <mc:Fallback>
                <p:oleObj name="Equation" r:id="rId42" imgW="685800" imgH="241300" progId="Equation.DSMT4">
                  <p:embed/>
                  <p:pic>
                    <p:nvPicPr>
                      <p:cNvPr id="3094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3225" y="2182813"/>
                        <a:ext cx="1309688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06" name="Group 31"/>
          <p:cNvGrpSpPr>
            <a:grpSpLocks noChangeAspect="1"/>
          </p:cNvGrpSpPr>
          <p:nvPr/>
        </p:nvGrpSpPr>
        <p:grpSpPr bwMode="auto">
          <a:xfrm>
            <a:off x="1857376" y="2722564"/>
            <a:ext cx="3527425" cy="3919537"/>
            <a:chOff x="210" y="1715"/>
            <a:chExt cx="2222" cy="2469"/>
          </a:xfrm>
        </p:grpSpPr>
        <p:sp>
          <p:nvSpPr>
            <p:cNvPr id="3113" name="AutoShape 30"/>
            <p:cNvSpPr>
              <a:spLocks noChangeAspect="1" noChangeArrowheads="1" noTextEdit="1"/>
            </p:cNvSpPr>
            <p:nvPr/>
          </p:nvSpPr>
          <p:spPr bwMode="auto">
            <a:xfrm>
              <a:off x="210" y="1720"/>
              <a:ext cx="2222" cy="2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4" name="Rectangle 32"/>
            <p:cNvSpPr>
              <a:spLocks noChangeArrowheads="1"/>
            </p:cNvSpPr>
            <p:nvPr/>
          </p:nvSpPr>
          <p:spPr bwMode="auto">
            <a:xfrm>
              <a:off x="212" y="1725"/>
              <a:ext cx="2218" cy="2454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15" name="Line 33"/>
            <p:cNvSpPr>
              <a:spLocks noChangeShapeType="1"/>
            </p:cNvSpPr>
            <p:nvPr/>
          </p:nvSpPr>
          <p:spPr bwMode="auto">
            <a:xfrm flipV="1">
              <a:off x="397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6" name="Line 34"/>
            <p:cNvSpPr>
              <a:spLocks noChangeShapeType="1"/>
            </p:cNvSpPr>
            <p:nvPr/>
          </p:nvSpPr>
          <p:spPr bwMode="auto">
            <a:xfrm flipV="1">
              <a:off x="399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7" name="Line 35"/>
            <p:cNvSpPr>
              <a:spLocks noChangeShapeType="1"/>
            </p:cNvSpPr>
            <p:nvPr/>
          </p:nvSpPr>
          <p:spPr bwMode="auto">
            <a:xfrm flipV="1">
              <a:off x="581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8" name="Line 36"/>
            <p:cNvSpPr>
              <a:spLocks noChangeShapeType="1"/>
            </p:cNvSpPr>
            <p:nvPr/>
          </p:nvSpPr>
          <p:spPr bwMode="auto">
            <a:xfrm flipV="1">
              <a:off x="583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9" name="Line 37"/>
            <p:cNvSpPr>
              <a:spLocks noChangeShapeType="1"/>
            </p:cNvSpPr>
            <p:nvPr/>
          </p:nvSpPr>
          <p:spPr bwMode="auto">
            <a:xfrm flipV="1">
              <a:off x="766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0" name="Line 38"/>
            <p:cNvSpPr>
              <a:spLocks noChangeShapeType="1"/>
            </p:cNvSpPr>
            <p:nvPr/>
          </p:nvSpPr>
          <p:spPr bwMode="auto">
            <a:xfrm flipV="1">
              <a:off x="768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1" name="Line 39"/>
            <p:cNvSpPr>
              <a:spLocks noChangeShapeType="1"/>
            </p:cNvSpPr>
            <p:nvPr/>
          </p:nvSpPr>
          <p:spPr bwMode="auto">
            <a:xfrm flipV="1">
              <a:off x="950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2" name="Line 40"/>
            <p:cNvSpPr>
              <a:spLocks noChangeShapeType="1"/>
            </p:cNvSpPr>
            <p:nvPr/>
          </p:nvSpPr>
          <p:spPr bwMode="auto">
            <a:xfrm flipV="1">
              <a:off x="952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3" name="Line 41"/>
            <p:cNvSpPr>
              <a:spLocks noChangeShapeType="1"/>
            </p:cNvSpPr>
            <p:nvPr/>
          </p:nvSpPr>
          <p:spPr bwMode="auto">
            <a:xfrm flipV="1">
              <a:off x="1134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4" name="Line 42"/>
            <p:cNvSpPr>
              <a:spLocks noChangeShapeType="1"/>
            </p:cNvSpPr>
            <p:nvPr/>
          </p:nvSpPr>
          <p:spPr bwMode="auto">
            <a:xfrm flipV="1">
              <a:off x="1137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5" name="Line 43"/>
            <p:cNvSpPr>
              <a:spLocks noChangeShapeType="1"/>
            </p:cNvSpPr>
            <p:nvPr/>
          </p:nvSpPr>
          <p:spPr bwMode="auto">
            <a:xfrm flipV="1">
              <a:off x="1503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6" name="Line 44"/>
            <p:cNvSpPr>
              <a:spLocks noChangeShapeType="1"/>
            </p:cNvSpPr>
            <p:nvPr/>
          </p:nvSpPr>
          <p:spPr bwMode="auto">
            <a:xfrm flipV="1">
              <a:off x="1505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7" name="Line 45"/>
            <p:cNvSpPr>
              <a:spLocks noChangeShapeType="1"/>
            </p:cNvSpPr>
            <p:nvPr/>
          </p:nvSpPr>
          <p:spPr bwMode="auto">
            <a:xfrm flipV="1">
              <a:off x="1688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8" name="Line 46"/>
            <p:cNvSpPr>
              <a:spLocks noChangeShapeType="1"/>
            </p:cNvSpPr>
            <p:nvPr/>
          </p:nvSpPr>
          <p:spPr bwMode="auto">
            <a:xfrm flipV="1">
              <a:off x="1690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9" name="Line 47"/>
            <p:cNvSpPr>
              <a:spLocks noChangeShapeType="1"/>
            </p:cNvSpPr>
            <p:nvPr/>
          </p:nvSpPr>
          <p:spPr bwMode="auto">
            <a:xfrm flipV="1">
              <a:off x="1872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0" name="Line 48"/>
            <p:cNvSpPr>
              <a:spLocks noChangeShapeType="1"/>
            </p:cNvSpPr>
            <p:nvPr/>
          </p:nvSpPr>
          <p:spPr bwMode="auto">
            <a:xfrm flipV="1">
              <a:off x="1874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1" name="Line 49"/>
            <p:cNvSpPr>
              <a:spLocks noChangeShapeType="1"/>
            </p:cNvSpPr>
            <p:nvPr/>
          </p:nvSpPr>
          <p:spPr bwMode="auto">
            <a:xfrm flipV="1">
              <a:off x="2057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2" name="Line 50"/>
            <p:cNvSpPr>
              <a:spLocks noChangeShapeType="1"/>
            </p:cNvSpPr>
            <p:nvPr/>
          </p:nvSpPr>
          <p:spPr bwMode="auto">
            <a:xfrm flipV="1">
              <a:off x="2059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3" name="Line 51"/>
            <p:cNvSpPr>
              <a:spLocks noChangeShapeType="1"/>
            </p:cNvSpPr>
            <p:nvPr/>
          </p:nvSpPr>
          <p:spPr bwMode="auto">
            <a:xfrm flipV="1">
              <a:off x="2241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4" name="Line 52"/>
            <p:cNvSpPr>
              <a:spLocks noChangeShapeType="1"/>
            </p:cNvSpPr>
            <p:nvPr/>
          </p:nvSpPr>
          <p:spPr bwMode="auto">
            <a:xfrm flipV="1">
              <a:off x="2243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5" name="Line 53"/>
            <p:cNvSpPr>
              <a:spLocks noChangeShapeType="1"/>
            </p:cNvSpPr>
            <p:nvPr/>
          </p:nvSpPr>
          <p:spPr bwMode="auto">
            <a:xfrm>
              <a:off x="214" y="3996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6" name="Line 54"/>
            <p:cNvSpPr>
              <a:spLocks noChangeShapeType="1"/>
            </p:cNvSpPr>
            <p:nvPr/>
          </p:nvSpPr>
          <p:spPr bwMode="auto">
            <a:xfrm>
              <a:off x="214" y="4001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7" name="Line 55"/>
            <p:cNvSpPr>
              <a:spLocks noChangeShapeType="1"/>
            </p:cNvSpPr>
            <p:nvPr/>
          </p:nvSpPr>
          <p:spPr bwMode="auto">
            <a:xfrm>
              <a:off x="214" y="3818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8" name="Line 56"/>
            <p:cNvSpPr>
              <a:spLocks noChangeShapeType="1"/>
            </p:cNvSpPr>
            <p:nvPr/>
          </p:nvSpPr>
          <p:spPr bwMode="auto">
            <a:xfrm>
              <a:off x="214" y="3823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9" name="Line 57"/>
            <p:cNvSpPr>
              <a:spLocks noChangeShapeType="1"/>
            </p:cNvSpPr>
            <p:nvPr/>
          </p:nvSpPr>
          <p:spPr bwMode="auto">
            <a:xfrm>
              <a:off x="214" y="3646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0" name="Line 58"/>
            <p:cNvSpPr>
              <a:spLocks noChangeShapeType="1"/>
            </p:cNvSpPr>
            <p:nvPr/>
          </p:nvSpPr>
          <p:spPr bwMode="auto">
            <a:xfrm>
              <a:off x="214" y="3651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1" name="Line 59"/>
            <p:cNvSpPr>
              <a:spLocks noChangeShapeType="1"/>
            </p:cNvSpPr>
            <p:nvPr/>
          </p:nvSpPr>
          <p:spPr bwMode="auto">
            <a:xfrm>
              <a:off x="214" y="3473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2" name="Line 60"/>
            <p:cNvSpPr>
              <a:spLocks noChangeShapeType="1"/>
            </p:cNvSpPr>
            <p:nvPr/>
          </p:nvSpPr>
          <p:spPr bwMode="auto">
            <a:xfrm>
              <a:off x="214" y="3478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3" name="Line 61"/>
            <p:cNvSpPr>
              <a:spLocks noChangeShapeType="1"/>
            </p:cNvSpPr>
            <p:nvPr/>
          </p:nvSpPr>
          <p:spPr bwMode="auto">
            <a:xfrm>
              <a:off x="214" y="3122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4" name="Line 62"/>
            <p:cNvSpPr>
              <a:spLocks noChangeShapeType="1"/>
            </p:cNvSpPr>
            <p:nvPr/>
          </p:nvSpPr>
          <p:spPr bwMode="auto">
            <a:xfrm>
              <a:off x="214" y="3127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5" name="Line 63"/>
            <p:cNvSpPr>
              <a:spLocks noChangeShapeType="1"/>
            </p:cNvSpPr>
            <p:nvPr/>
          </p:nvSpPr>
          <p:spPr bwMode="auto">
            <a:xfrm>
              <a:off x="214" y="2944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6" name="Line 64"/>
            <p:cNvSpPr>
              <a:spLocks noChangeShapeType="1"/>
            </p:cNvSpPr>
            <p:nvPr/>
          </p:nvSpPr>
          <p:spPr bwMode="auto">
            <a:xfrm>
              <a:off x="214" y="2949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7" name="Line 65"/>
            <p:cNvSpPr>
              <a:spLocks noChangeShapeType="1"/>
            </p:cNvSpPr>
            <p:nvPr/>
          </p:nvSpPr>
          <p:spPr bwMode="auto">
            <a:xfrm>
              <a:off x="214" y="2772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8" name="Line 66"/>
            <p:cNvSpPr>
              <a:spLocks noChangeShapeType="1"/>
            </p:cNvSpPr>
            <p:nvPr/>
          </p:nvSpPr>
          <p:spPr bwMode="auto">
            <a:xfrm>
              <a:off x="214" y="2777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9" name="Line 67"/>
            <p:cNvSpPr>
              <a:spLocks noChangeShapeType="1"/>
            </p:cNvSpPr>
            <p:nvPr/>
          </p:nvSpPr>
          <p:spPr bwMode="auto">
            <a:xfrm>
              <a:off x="214" y="2599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0" name="Line 68"/>
            <p:cNvSpPr>
              <a:spLocks noChangeShapeType="1"/>
            </p:cNvSpPr>
            <p:nvPr/>
          </p:nvSpPr>
          <p:spPr bwMode="auto">
            <a:xfrm>
              <a:off x="214" y="2604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1" name="Line 69"/>
            <p:cNvSpPr>
              <a:spLocks noChangeShapeType="1"/>
            </p:cNvSpPr>
            <p:nvPr/>
          </p:nvSpPr>
          <p:spPr bwMode="auto">
            <a:xfrm>
              <a:off x="214" y="2421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2" name="Line 70"/>
            <p:cNvSpPr>
              <a:spLocks noChangeShapeType="1"/>
            </p:cNvSpPr>
            <p:nvPr/>
          </p:nvSpPr>
          <p:spPr bwMode="auto">
            <a:xfrm>
              <a:off x="214" y="2426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3" name="Line 71"/>
            <p:cNvSpPr>
              <a:spLocks noChangeShapeType="1"/>
            </p:cNvSpPr>
            <p:nvPr/>
          </p:nvSpPr>
          <p:spPr bwMode="auto">
            <a:xfrm>
              <a:off x="214" y="2248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4" name="Line 72"/>
            <p:cNvSpPr>
              <a:spLocks noChangeShapeType="1"/>
            </p:cNvSpPr>
            <p:nvPr/>
          </p:nvSpPr>
          <p:spPr bwMode="auto">
            <a:xfrm>
              <a:off x="214" y="2253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5" name="Line 73"/>
            <p:cNvSpPr>
              <a:spLocks noChangeShapeType="1"/>
            </p:cNvSpPr>
            <p:nvPr/>
          </p:nvSpPr>
          <p:spPr bwMode="auto">
            <a:xfrm>
              <a:off x="214" y="2076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6" name="Line 74"/>
            <p:cNvSpPr>
              <a:spLocks noChangeShapeType="1"/>
            </p:cNvSpPr>
            <p:nvPr/>
          </p:nvSpPr>
          <p:spPr bwMode="auto">
            <a:xfrm>
              <a:off x="214" y="2081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7" name="Line 75"/>
            <p:cNvSpPr>
              <a:spLocks noChangeShapeType="1"/>
            </p:cNvSpPr>
            <p:nvPr/>
          </p:nvSpPr>
          <p:spPr bwMode="auto">
            <a:xfrm>
              <a:off x="214" y="1898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8" name="Line 76"/>
            <p:cNvSpPr>
              <a:spLocks noChangeShapeType="1"/>
            </p:cNvSpPr>
            <p:nvPr/>
          </p:nvSpPr>
          <p:spPr bwMode="auto">
            <a:xfrm>
              <a:off x="214" y="1903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9" name="Line 77"/>
            <p:cNvSpPr>
              <a:spLocks noChangeShapeType="1"/>
            </p:cNvSpPr>
            <p:nvPr/>
          </p:nvSpPr>
          <p:spPr bwMode="auto">
            <a:xfrm>
              <a:off x="214" y="3290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0" name="Line 78"/>
            <p:cNvSpPr>
              <a:spLocks noChangeShapeType="1"/>
            </p:cNvSpPr>
            <p:nvPr/>
          </p:nvSpPr>
          <p:spPr bwMode="auto">
            <a:xfrm>
              <a:off x="214" y="3295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1" name="Line 79"/>
            <p:cNvSpPr>
              <a:spLocks noChangeShapeType="1"/>
            </p:cNvSpPr>
            <p:nvPr/>
          </p:nvSpPr>
          <p:spPr bwMode="auto">
            <a:xfrm>
              <a:off x="214" y="3300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2" name="Line 80"/>
            <p:cNvSpPr>
              <a:spLocks noChangeShapeType="1"/>
            </p:cNvSpPr>
            <p:nvPr/>
          </p:nvSpPr>
          <p:spPr bwMode="auto">
            <a:xfrm>
              <a:off x="214" y="3305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3" name="Rectangle 81"/>
            <p:cNvSpPr>
              <a:spLocks noChangeArrowheads="1"/>
            </p:cNvSpPr>
            <p:nvPr/>
          </p:nvSpPr>
          <p:spPr bwMode="auto">
            <a:xfrm>
              <a:off x="2384" y="3138"/>
              <a:ext cx="4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164" name="Freeform 82"/>
            <p:cNvSpPr>
              <a:spLocks/>
            </p:cNvSpPr>
            <p:nvPr/>
          </p:nvSpPr>
          <p:spPr bwMode="auto">
            <a:xfrm>
              <a:off x="2406" y="3254"/>
              <a:ext cx="19" cy="92"/>
            </a:xfrm>
            <a:custGeom>
              <a:avLst/>
              <a:gdLst>
                <a:gd name="T0" fmla="*/ 0 w 19"/>
                <a:gd name="T1" fmla="*/ 0 h 92"/>
                <a:gd name="T2" fmla="*/ 19 w 19"/>
                <a:gd name="T3" fmla="*/ 46 h 92"/>
                <a:gd name="T4" fmla="*/ 0 w 19"/>
                <a:gd name="T5" fmla="*/ 92 h 92"/>
                <a:gd name="T6" fmla="*/ 0 w 19"/>
                <a:gd name="T7" fmla="*/ 0 h 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"/>
                <a:gd name="T13" fmla="*/ 0 h 92"/>
                <a:gd name="T14" fmla="*/ 19 w 19"/>
                <a:gd name="T15" fmla="*/ 92 h 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" h="92">
                  <a:moveTo>
                    <a:pt x="0" y="0"/>
                  </a:moveTo>
                  <a:lnTo>
                    <a:pt x="19" y="46"/>
                  </a:lnTo>
                  <a:lnTo>
                    <a:pt x="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65" name="Line 83"/>
            <p:cNvSpPr>
              <a:spLocks noChangeShapeType="1"/>
            </p:cNvSpPr>
            <p:nvPr/>
          </p:nvSpPr>
          <p:spPr bwMode="auto">
            <a:xfrm flipV="1">
              <a:off x="1317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6" name="Line 84"/>
            <p:cNvSpPr>
              <a:spLocks noChangeShapeType="1"/>
            </p:cNvSpPr>
            <p:nvPr/>
          </p:nvSpPr>
          <p:spPr bwMode="auto">
            <a:xfrm flipV="1">
              <a:off x="1319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7" name="Line 85"/>
            <p:cNvSpPr>
              <a:spLocks noChangeShapeType="1"/>
            </p:cNvSpPr>
            <p:nvPr/>
          </p:nvSpPr>
          <p:spPr bwMode="auto">
            <a:xfrm flipV="1">
              <a:off x="1321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8" name="Line 86"/>
            <p:cNvSpPr>
              <a:spLocks noChangeShapeType="1"/>
            </p:cNvSpPr>
            <p:nvPr/>
          </p:nvSpPr>
          <p:spPr bwMode="auto">
            <a:xfrm flipV="1">
              <a:off x="1323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9" name="Rectangle 87"/>
            <p:cNvSpPr>
              <a:spLocks noChangeArrowheads="1"/>
            </p:cNvSpPr>
            <p:nvPr/>
          </p:nvSpPr>
          <p:spPr bwMode="auto">
            <a:xfrm>
              <a:off x="1347" y="1715"/>
              <a:ext cx="4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170" name="Freeform 88"/>
            <p:cNvSpPr>
              <a:spLocks/>
            </p:cNvSpPr>
            <p:nvPr/>
          </p:nvSpPr>
          <p:spPr bwMode="auto">
            <a:xfrm>
              <a:off x="1301" y="1730"/>
              <a:ext cx="40" cy="46"/>
            </a:xfrm>
            <a:custGeom>
              <a:avLst/>
              <a:gdLst>
                <a:gd name="T0" fmla="*/ 0 w 40"/>
                <a:gd name="T1" fmla="*/ 46 h 46"/>
                <a:gd name="T2" fmla="*/ 20 w 40"/>
                <a:gd name="T3" fmla="*/ 0 h 46"/>
                <a:gd name="T4" fmla="*/ 40 w 40"/>
                <a:gd name="T5" fmla="*/ 46 h 46"/>
                <a:gd name="T6" fmla="*/ 0 w 40"/>
                <a:gd name="T7" fmla="*/ 46 h 4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"/>
                <a:gd name="T13" fmla="*/ 0 h 46"/>
                <a:gd name="T14" fmla="*/ 40 w 40"/>
                <a:gd name="T15" fmla="*/ 46 h 4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" h="46">
                  <a:moveTo>
                    <a:pt x="0" y="46"/>
                  </a:moveTo>
                  <a:lnTo>
                    <a:pt x="20" y="0"/>
                  </a:lnTo>
                  <a:lnTo>
                    <a:pt x="40" y="46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71" name="Rectangle 89"/>
            <p:cNvSpPr>
              <a:spLocks noChangeArrowheads="1"/>
            </p:cNvSpPr>
            <p:nvPr/>
          </p:nvSpPr>
          <p:spPr bwMode="auto">
            <a:xfrm>
              <a:off x="212" y="1725"/>
              <a:ext cx="2218" cy="2454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2" name="Line 90"/>
            <p:cNvSpPr>
              <a:spLocks noChangeShapeType="1"/>
            </p:cNvSpPr>
            <p:nvPr/>
          </p:nvSpPr>
          <p:spPr bwMode="auto">
            <a:xfrm>
              <a:off x="399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3" name="Rectangle 91"/>
            <p:cNvSpPr>
              <a:spLocks noChangeArrowheads="1"/>
            </p:cNvSpPr>
            <p:nvPr/>
          </p:nvSpPr>
          <p:spPr bwMode="auto">
            <a:xfrm>
              <a:off x="377" y="3341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3174" name="Line 92"/>
            <p:cNvSpPr>
              <a:spLocks noChangeShapeType="1"/>
            </p:cNvSpPr>
            <p:nvPr/>
          </p:nvSpPr>
          <p:spPr bwMode="auto">
            <a:xfrm>
              <a:off x="583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5" name="Rectangle 93"/>
            <p:cNvSpPr>
              <a:spLocks noChangeArrowheads="1"/>
            </p:cNvSpPr>
            <p:nvPr/>
          </p:nvSpPr>
          <p:spPr bwMode="auto">
            <a:xfrm>
              <a:off x="562" y="3341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176" name="Line 94"/>
            <p:cNvSpPr>
              <a:spLocks noChangeShapeType="1"/>
            </p:cNvSpPr>
            <p:nvPr/>
          </p:nvSpPr>
          <p:spPr bwMode="auto">
            <a:xfrm>
              <a:off x="768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7" name="Rectangle 95"/>
            <p:cNvSpPr>
              <a:spLocks noChangeArrowheads="1"/>
            </p:cNvSpPr>
            <p:nvPr/>
          </p:nvSpPr>
          <p:spPr bwMode="auto">
            <a:xfrm>
              <a:off x="746" y="3341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3178" name="Line 96"/>
            <p:cNvSpPr>
              <a:spLocks noChangeShapeType="1"/>
            </p:cNvSpPr>
            <p:nvPr/>
          </p:nvSpPr>
          <p:spPr bwMode="auto">
            <a:xfrm>
              <a:off x="952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9" name="Rectangle 97"/>
            <p:cNvSpPr>
              <a:spLocks noChangeArrowheads="1"/>
            </p:cNvSpPr>
            <p:nvPr/>
          </p:nvSpPr>
          <p:spPr bwMode="auto">
            <a:xfrm>
              <a:off x="930" y="3341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180" name="Line 98"/>
            <p:cNvSpPr>
              <a:spLocks noChangeShapeType="1"/>
            </p:cNvSpPr>
            <p:nvPr/>
          </p:nvSpPr>
          <p:spPr bwMode="auto">
            <a:xfrm>
              <a:off x="1137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1" name="Rectangle 99"/>
            <p:cNvSpPr>
              <a:spLocks noChangeArrowheads="1"/>
            </p:cNvSpPr>
            <p:nvPr/>
          </p:nvSpPr>
          <p:spPr bwMode="auto">
            <a:xfrm>
              <a:off x="1115" y="3341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182" name="Rectangle 100"/>
            <p:cNvSpPr>
              <a:spLocks noChangeArrowheads="1"/>
            </p:cNvSpPr>
            <p:nvPr/>
          </p:nvSpPr>
          <p:spPr bwMode="auto">
            <a:xfrm>
              <a:off x="1330" y="3341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183" name="Line 101"/>
            <p:cNvSpPr>
              <a:spLocks noChangeShapeType="1"/>
            </p:cNvSpPr>
            <p:nvPr/>
          </p:nvSpPr>
          <p:spPr bwMode="auto">
            <a:xfrm>
              <a:off x="1505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4" name="Rectangle 102"/>
            <p:cNvSpPr>
              <a:spLocks noChangeArrowheads="1"/>
            </p:cNvSpPr>
            <p:nvPr/>
          </p:nvSpPr>
          <p:spPr bwMode="auto">
            <a:xfrm>
              <a:off x="1508" y="3341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185" name="Line 103"/>
            <p:cNvSpPr>
              <a:spLocks noChangeShapeType="1"/>
            </p:cNvSpPr>
            <p:nvPr/>
          </p:nvSpPr>
          <p:spPr bwMode="auto">
            <a:xfrm>
              <a:off x="1690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6" name="Rectangle 104"/>
            <p:cNvSpPr>
              <a:spLocks noChangeArrowheads="1"/>
            </p:cNvSpPr>
            <p:nvPr/>
          </p:nvSpPr>
          <p:spPr bwMode="auto">
            <a:xfrm>
              <a:off x="1692" y="3341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187" name="Line 105"/>
            <p:cNvSpPr>
              <a:spLocks noChangeShapeType="1"/>
            </p:cNvSpPr>
            <p:nvPr/>
          </p:nvSpPr>
          <p:spPr bwMode="auto">
            <a:xfrm>
              <a:off x="1874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8" name="Rectangle 106"/>
            <p:cNvSpPr>
              <a:spLocks noChangeArrowheads="1"/>
            </p:cNvSpPr>
            <p:nvPr/>
          </p:nvSpPr>
          <p:spPr bwMode="auto">
            <a:xfrm>
              <a:off x="1877" y="3341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189" name="Line 107"/>
            <p:cNvSpPr>
              <a:spLocks noChangeShapeType="1"/>
            </p:cNvSpPr>
            <p:nvPr/>
          </p:nvSpPr>
          <p:spPr bwMode="auto">
            <a:xfrm>
              <a:off x="2059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0" name="Rectangle 108"/>
            <p:cNvSpPr>
              <a:spLocks noChangeArrowheads="1"/>
            </p:cNvSpPr>
            <p:nvPr/>
          </p:nvSpPr>
          <p:spPr bwMode="auto">
            <a:xfrm>
              <a:off x="2061" y="3341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191" name="Line 109"/>
            <p:cNvSpPr>
              <a:spLocks noChangeShapeType="1"/>
            </p:cNvSpPr>
            <p:nvPr/>
          </p:nvSpPr>
          <p:spPr bwMode="auto">
            <a:xfrm>
              <a:off x="2243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2" name="Rectangle 110"/>
            <p:cNvSpPr>
              <a:spLocks noChangeArrowheads="1"/>
            </p:cNvSpPr>
            <p:nvPr/>
          </p:nvSpPr>
          <p:spPr bwMode="auto">
            <a:xfrm>
              <a:off x="2245" y="3341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193" name="Rectangle 111"/>
            <p:cNvSpPr>
              <a:spLocks noChangeArrowheads="1"/>
            </p:cNvSpPr>
            <p:nvPr/>
          </p:nvSpPr>
          <p:spPr bwMode="auto">
            <a:xfrm>
              <a:off x="1260" y="3950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194" name="Line 112"/>
            <p:cNvSpPr>
              <a:spLocks noChangeShapeType="1"/>
            </p:cNvSpPr>
            <p:nvPr/>
          </p:nvSpPr>
          <p:spPr bwMode="auto">
            <a:xfrm>
              <a:off x="1306" y="4001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5" name="Rectangle 113"/>
            <p:cNvSpPr>
              <a:spLocks noChangeArrowheads="1"/>
            </p:cNvSpPr>
            <p:nvPr/>
          </p:nvSpPr>
          <p:spPr bwMode="auto">
            <a:xfrm>
              <a:off x="1260" y="3773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3196" name="Line 114"/>
            <p:cNvSpPr>
              <a:spLocks noChangeShapeType="1"/>
            </p:cNvSpPr>
            <p:nvPr/>
          </p:nvSpPr>
          <p:spPr bwMode="auto">
            <a:xfrm>
              <a:off x="1306" y="3823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7" name="Rectangle 115"/>
            <p:cNvSpPr>
              <a:spLocks noChangeArrowheads="1"/>
            </p:cNvSpPr>
            <p:nvPr/>
          </p:nvSpPr>
          <p:spPr bwMode="auto">
            <a:xfrm>
              <a:off x="1260" y="3600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198" name="Line 116"/>
            <p:cNvSpPr>
              <a:spLocks noChangeShapeType="1"/>
            </p:cNvSpPr>
            <p:nvPr/>
          </p:nvSpPr>
          <p:spPr bwMode="auto">
            <a:xfrm>
              <a:off x="1306" y="3651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9" name="Rectangle 117"/>
            <p:cNvSpPr>
              <a:spLocks noChangeArrowheads="1"/>
            </p:cNvSpPr>
            <p:nvPr/>
          </p:nvSpPr>
          <p:spPr bwMode="auto">
            <a:xfrm>
              <a:off x="1260" y="3427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200" name="Line 118"/>
            <p:cNvSpPr>
              <a:spLocks noChangeShapeType="1"/>
            </p:cNvSpPr>
            <p:nvPr/>
          </p:nvSpPr>
          <p:spPr bwMode="auto">
            <a:xfrm>
              <a:off x="1306" y="3478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1" name="Rectangle 119"/>
            <p:cNvSpPr>
              <a:spLocks noChangeArrowheads="1"/>
            </p:cNvSpPr>
            <p:nvPr/>
          </p:nvSpPr>
          <p:spPr bwMode="auto">
            <a:xfrm>
              <a:off x="1282" y="3076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202" name="Line 120"/>
            <p:cNvSpPr>
              <a:spLocks noChangeShapeType="1"/>
            </p:cNvSpPr>
            <p:nvPr/>
          </p:nvSpPr>
          <p:spPr bwMode="auto">
            <a:xfrm>
              <a:off x="1306" y="3127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3" name="Rectangle 121"/>
            <p:cNvSpPr>
              <a:spLocks noChangeArrowheads="1"/>
            </p:cNvSpPr>
            <p:nvPr/>
          </p:nvSpPr>
          <p:spPr bwMode="auto">
            <a:xfrm>
              <a:off x="1282" y="2899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204" name="Line 122"/>
            <p:cNvSpPr>
              <a:spLocks noChangeShapeType="1"/>
            </p:cNvSpPr>
            <p:nvPr/>
          </p:nvSpPr>
          <p:spPr bwMode="auto">
            <a:xfrm>
              <a:off x="1306" y="2949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5" name="Rectangle 123"/>
            <p:cNvSpPr>
              <a:spLocks noChangeArrowheads="1"/>
            </p:cNvSpPr>
            <p:nvPr/>
          </p:nvSpPr>
          <p:spPr bwMode="auto">
            <a:xfrm>
              <a:off x="1282" y="2726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206" name="Line 124"/>
            <p:cNvSpPr>
              <a:spLocks noChangeShapeType="1"/>
            </p:cNvSpPr>
            <p:nvPr/>
          </p:nvSpPr>
          <p:spPr bwMode="auto">
            <a:xfrm>
              <a:off x="1306" y="2777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7" name="Rectangle 125"/>
            <p:cNvSpPr>
              <a:spLocks noChangeArrowheads="1"/>
            </p:cNvSpPr>
            <p:nvPr/>
          </p:nvSpPr>
          <p:spPr bwMode="auto">
            <a:xfrm>
              <a:off x="1282" y="2553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208" name="Line 126"/>
            <p:cNvSpPr>
              <a:spLocks noChangeShapeType="1"/>
            </p:cNvSpPr>
            <p:nvPr/>
          </p:nvSpPr>
          <p:spPr bwMode="auto">
            <a:xfrm>
              <a:off x="1306" y="2604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9" name="Rectangle 127"/>
            <p:cNvSpPr>
              <a:spLocks noChangeArrowheads="1"/>
            </p:cNvSpPr>
            <p:nvPr/>
          </p:nvSpPr>
          <p:spPr bwMode="auto">
            <a:xfrm>
              <a:off x="1282" y="2375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210" name="Line 128"/>
            <p:cNvSpPr>
              <a:spLocks noChangeShapeType="1"/>
            </p:cNvSpPr>
            <p:nvPr/>
          </p:nvSpPr>
          <p:spPr bwMode="auto">
            <a:xfrm>
              <a:off x="1306" y="2426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1" name="Rectangle 129"/>
            <p:cNvSpPr>
              <a:spLocks noChangeArrowheads="1"/>
            </p:cNvSpPr>
            <p:nvPr/>
          </p:nvSpPr>
          <p:spPr bwMode="auto">
            <a:xfrm>
              <a:off x="1282" y="2203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212" name="Line 130"/>
            <p:cNvSpPr>
              <a:spLocks noChangeShapeType="1"/>
            </p:cNvSpPr>
            <p:nvPr/>
          </p:nvSpPr>
          <p:spPr bwMode="auto">
            <a:xfrm>
              <a:off x="1306" y="2253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3" name="Rectangle 131"/>
            <p:cNvSpPr>
              <a:spLocks noChangeArrowheads="1"/>
            </p:cNvSpPr>
            <p:nvPr/>
          </p:nvSpPr>
          <p:spPr bwMode="auto">
            <a:xfrm>
              <a:off x="1282" y="2030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3214" name="Line 132"/>
            <p:cNvSpPr>
              <a:spLocks noChangeShapeType="1"/>
            </p:cNvSpPr>
            <p:nvPr/>
          </p:nvSpPr>
          <p:spPr bwMode="auto">
            <a:xfrm>
              <a:off x="1306" y="2081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5" name="Rectangle 133"/>
            <p:cNvSpPr>
              <a:spLocks noChangeArrowheads="1"/>
            </p:cNvSpPr>
            <p:nvPr/>
          </p:nvSpPr>
          <p:spPr bwMode="auto">
            <a:xfrm>
              <a:off x="1282" y="1852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3216" name="Line 134"/>
            <p:cNvSpPr>
              <a:spLocks noChangeShapeType="1"/>
            </p:cNvSpPr>
            <p:nvPr/>
          </p:nvSpPr>
          <p:spPr bwMode="auto">
            <a:xfrm>
              <a:off x="1306" y="1903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7" name="Line 135"/>
            <p:cNvSpPr>
              <a:spLocks noChangeShapeType="1"/>
            </p:cNvSpPr>
            <p:nvPr/>
          </p:nvSpPr>
          <p:spPr bwMode="auto">
            <a:xfrm flipH="1" flipV="1">
              <a:off x="766" y="1720"/>
              <a:ext cx="4" cy="2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8" name="Rectangle 139"/>
            <p:cNvSpPr>
              <a:spLocks noChangeArrowheads="1"/>
            </p:cNvSpPr>
            <p:nvPr/>
          </p:nvSpPr>
          <p:spPr bwMode="auto">
            <a:xfrm>
              <a:off x="212" y="1725"/>
              <a:ext cx="2218" cy="2454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3107" name="Freeform 136"/>
          <p:cNvSpPr>
            <a:spLocks/>
          </p:cNvSpPr>
          <p:nvPr/>
        </p:nvSpPr>
        <p:spPr bwMode="auto">
          <a:xfrm>
            <a:off x="2746376" y="2730500"/>
            <a:ext cx="1757363" cy="2508250"/>
          </a:xfrm>
          <a:custGeom>
            <a:avLst/>
            <a:gdLst>
              <a:gd name="T0" fmla="*/ 2147483647 w 510"/>
              <a:gd name="T1" fmla="*/ 2147483647 h 311"/>
              <a:gd name="T2" fmla="*/ 2147483647 w 510"/>
              <a:gd name="T3" fmla="*/ 2147483647 h 311"/>
              <a:gd name="T4" fmla="*/ 2147483647 w 510"/>
              <a:gd name="T5" fmla="*/ 2147483647 h 311"/>
              <a:gd name="T6" fmla="*/ 2147483647 w 510"/>
              <a:gd name="T7" fmla="*/ 2147483647 h 311"/>
              <a:gd name="T8" fmla="*/ 2147483647 w 510"/>
              <a:gd name="T9" fmla="*/ 2147483647 h 311"/>
              <a:gd name="T10" fmla="*/ 2147483647 w 510"/>
              <a:gd name="T11" fmla="*/ 2147483647 h 311"/>
              <a:gd name="T12" fmla="*/ 2147483647 w 510"/>
              <a:gd name="T13" fmla="*/ 2147483647 h 311"/>
              <a:gd name="T14" fmla="*/ 2147483647 w 510"/>
              <a:gd name="T15" fmla="*/ 2147483647 h 311"/>
              <a:gd name="T16" fmla="*/ 2147483647 w 510"/>
              <a:gd name="T17" fmla="*/ 2147483647 h 311"/>
              <a:gd name="T18" fmla="*/ 2147483647 w 510"/>
              <a:gd name="T19" fmla="*/ 2147483647 h 311"/>
              <a:gd name="T20" fmla="*/ 2147483647 w 510"/>
              <a:gd name="T21" fmla="*/ 2147483647 h 311"/>
              <a:gd name="T22" fmla="*/ 2147483647 w 510"/>
              <a:gd name="T23" fmla="*/ 2147483647 h 311"/>
              <a:gd name="T24" fmla="*/ 2147483647 w 510"/>
              <a:gd name="T25" fmla="*/ 2147483647 h 311"/>
              <a:gd name="T26" fmla="*/ 2147483647 w 510"/>
              <a:gd name="T27" fmla="*/ 2147483647 h 311"/>
              <a:gd name="T28" fmla="*/ 2147483647 w 510"/>
              <a:gd name="T29" fmla="*/ 2147483647 h 311"/>
              <a:gd name="T30" fmla="*/ 2147483647 w 510"/>
              <a:gd name="T31" fmla="*/ 2147483647 h 311"/>
              <a:gd name="T32" fmla="*/ 2147483647 w 510"/>
              <a:gd name="T33" fmla="*/ 2147483647 h 311"/>
              <a:gd name="T34" fmla="*/ 2147483647 w 510"/>
              <a:gd name="T35" fmla="*/ 2147483647 h 311"/>
              <a:gd name="T36" fmla="*/ 2147483647 w 510"/>
              <a:gd name="T37" fmla="*/ 2147483647 h 311"/>
              <a:gd name="T38" fmla="*/ 2147483647 w 510"/>
              <a:gd name="T39" fmla="*/ 2147483647 h 311"/>
              <a:gd name="T40" fmla="*/ 2147483647 w 510"/>
              <a:gd name="T41" fmla="*/ 2147483647 h 311"/>
              <a:gd name="T42" fmla="*/ 2147483647 w 510"/>
              <a:gd name="T43" fmla="*/ 2147483647 h 311"/>
              <a:gd name="T44" fmla="*/ 2147483647 w 510"/>
              <a:gd name="T45" fmla="*/ 2147483647 h 311"/>
              <a:gd name="T46" fmla="*/ 2147483647 w 510"/>
              <a:gd name="T47" fmla="*/ 2147483647 h 311"/>
              <a:gd name="T48" fmla="*/ 2147483647 w 510"/>
              <a:gd name="T49" fmla="*/ 2147483647 h 311"/>
              <a:gd name="T50" fmla="*/ 2147483647 w 510"/>
              <a:gd name="T51" fmla="*/ 2147483647 h 311"/>
              <a:gd name="T52" fmla="*/ 2147483647 w 510"/>
              <a:gd name="T53" fmla="*/ 2147483647 h 311"/>
              <a:gd name="T54" fmla="*/ 2147483647 w 510"/>
              <a:gd name="T55" fmla="*/ 2147483647 h 311"/>
              <a:gd name="T56" fmla="*/ 2147483647 w 510"/>
              <a:gd name="T57" fmla="*/ 2147483647 h 311"/>
              <a:gd name="T58" fmla="*/ 2147483647 w 510"/>
              <a:gd name="T59" fmla="*/ 2147483647 h 311"/>
              <a:gd name="T60" fmla="*/ 2147483647 w 510"/>
              <a:gd name="T61" fmla="*/ 2147483647 h 311"/>
              <a:gd name="T62" fmla="*/ 2147483647 w 510"/>
              <a:gd name="T63" fmla="*/ 2147483647 h 311"/>
              <a:gd name="T64" fmla="*/ 2147483647 w 510"/>
              <a:gd name="T65" fmla="*/ 2147483647 h 311"/>
              <a:gd name="T66" fmla="*/ 2147483647 w 510"/>
              <a:gd name="T67" fmla="*/ 2147483647 h 311"/>
              <a:gd name="T68" fmla="*/ 2147483647 w 510"/>
              <a:gd name="T69" fmla="*/ 2147483647 h 311"/>
              <a:gd name="T70" fmla="*/ 2147483647 w 510"/>
              <a:gd name="T71" fmla="*/ 2147483647 h 311"/>
              <a:gd name="T72" fmla="*/ 2147483647 w 510"/>
              <a:gd name="T73" fmla="*/ 2147483647 h 311"/>
              <a:gd name="T74" fmla="*/ 2147483647 w 510"/>
              <a:gd name="T75" fmla="*/ 2147483647 h 311"/>
              <a:gd name="T76" fmla="*/ 2147483647 w 510"/>
              <a:gd name="T77" fmla="*/ 2147483647 h 311"/>
              <a:gd name="T78" fmla="*/ 2147483647 w 510"/>
              <a:gd name="T79" fmla="*/ 2147483647 h 311"/>
              <a:gd name="T80" fmla="*/ 2147483647 w 510"/>
              <a:gd name="T81" fmla="*/ 2147483647 h 311"/>
              <a:gd name="T82" fmla="*/ 2147483647 w 510"/>
              <a:gd name="T83" fmla="*/ 2147483647 h 311"/>
              <a:gd name="T84" fmla="*/ 2147483647 w 510"/>
              <a:gd name="T85" fmla="*/ 2147483647 h 311"/>
              <a:gd name="T86" fmla="*/ 2147483647 w 510"/>
              <a:gd name="T87" fmla="*/ 2147483647 h 311"/>
              <a:gd name="T88" fmla="*/ 2147483647 w 510"/>
              <a:gd name="T89" fmla="*/ 2147483647 h 311"/>
              <a:gd name="T90" fmla="*/ 2147483647 w 510"/>
              <a:gd name="T91" fmla="*/ 2147483647 h 311"/>
              <a:gd name="T92" fmla="*/ 2147483647 w 510"/>
              <a:gd name="T93" fmla="*/ 2147483647 h 311"/>
              <a:gd name="T94" fmla="*/ 2147483647 w 510"/>
              <a:gd name="T95" fmla="*/ 2147483647 h 311"/>
              <a:gd name="T96" fmla="*/ 2147483647 w 510"/>
              <a:gd name="T97" fmla="*/ 2147483647 h 311"/>
              <a:gd name="T98" fmla="*/ 2147483647 w 510"/>
              <a:gd name="T99" fmla="*/ 2147483647 h 311"/>
              <a:gd name="T100" fmla="*/ 2147483647 w 510"/>
              <a:gd name="T101" fmla="*/ 2147483647 h 311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510"/>
              <a:gd name="T154" fmla="*/ 0 h 311"/>
              <a:gd name="T155" fmla="*/ 510 w 510"/>
              <a:gd name="T156" fmla="*/ 311 h 311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510" h="311">
                <a:moveTo>
                  <a:pt x="0" y="4"/>
                </a:moveTo>
                <a:lnTo>
                  <a:pt x="2" y="9"/>
                </a:lnTo>
                <a:lnTo>
                  <a:pt x="4" y="14"/>
                </a:lnTo>
                <a:lnTo>
                  <a:pt x="6" y="19"/>
                </a:lnTo>
                <a:lnTo>
                  <a:pt x="8" y="23"/>
                </a:lnTo>
                <a:lnTo>
                  <a:pt x="10" y="28"/>
                </a:lnTo>
                <a:lnTo>
                  <a:pt x="12" y="33"/>
                </a:lnTo>
                <a:lnTo>
                  <a:pt x="14" y="37"/>
                </a:lnTo>
                <a:lnTo>
                  <a:pt x="16" y="42"/>
                </a:lnTo>
                <a:lnTo>
                  <a:pt x="18" y="46"/>
                </a:lnTo>
                <a:lnTo>
                  <a:pt x="20" y="51"/>
                </a:lnTo>
                <a:lnTo>
                  <a:pt x="22" y="55"/>
                </a:lnTo>
                <a:lnTo>
                  <a:pt x="24" y="60"/>
                </a:lnTo>
                <a:lnTo>
                  <a:pt x="26" y="64"/>
                </a:lnTo>
                <a:lnTo>
                  <a:pt x="28" y="68"/>
                </a:lnTo>
                <a:lnTo>
                  <a:pt x="30" y="73"/>
                </a:lnTo>
                <a:lnTo>
                  <a:pt x="32" y="77"/>
                </a:lnTo>
                <a:lnTo>
                  <a:pt x="34" y="81"/>
                </a:lnTo>
                <a:lnTo>
                  <a:pt x="36" y="85"/>
                </a:lnTo>
                <a:lnTo>
                  <a:pt x="38" y="89"/>
                </a:lnTo>
                <a:lnTo>
                  <a:pt x="40" y="93"/>
                </a:lnTo>
                <a:lnTo>
                  <a:pt x="42" y="97"/>
                </a:lnTo>
                <a:lnTo>
                  <a:pt x="44" y="102"/>
                </a:lnTo>
                <a:lnTo>
                  <a:pt x="46" y="105"/>
                </a:lnTo>
                <a:lnTo>
                  <a:pt x="48" y="109"/>
                </a:lnTo>
                <a:lnTo>
                  <a:pt x="50" y="113"/>
                </a:lnTo>
                <a:lnTo>
                  <a:pt x="52" y="117"/>
                </a:lnTo>
                <a:lnTo>
                  <a:pt x="54" y="121"/>
                </a:lnTo>
                <a:lnTo>
                  <a:pt x="56" y="125"/>
                </a:lnTo>
                <a:lnTo>
                  <a:pt x="58" y="129"/>
                </a:lnTo>
                <a:lnTo>
                  <a:pt x="60" y="132"/>
                </a:lnTo>
                <a:lnTo>
                  <a:pt x="62" y="136"/>
                </a:lnTo>
                <a:lnTo>
                  <a:pt x="64" y="140"/>
                </a:lnTo>
                <a:lnTo>
                  <a:pt x="66" y="143"/>
                </a:lnTo>
                <a:lnTo>
                  <a:pt x="68" y="147"/>
                </a:lnTo>
                <a:lnTo>
                  <a:pt x="70" y="150"/>
                </a:lnTo>
                <a:lnTo>
                  <a:pt x="72" y="154"/>
                </a:lnTo>
                <a:lnTo>
                  <a:pt x="74" y="157"/>
                </a:lnTo>
                <a:lnTo>
                  <a:pt x="76" y="161"/>
                </a:lnTo>
                <a:lnTo>
                  <a:pt x="78" y="164"/>
                </a:lnTo>
                <a:lnTo>
                  <a:pt x="80" y="167"/>
                </a:lnTo>
                <a:lnTo>
                  <a:pt x="82" y="171"/>
                </a:lnTo>
                <a:lnTo>
                  <a:pt x="84" y="174"/>
                </a:lnTo>
                <a:lnTo>
                  <a:pt x="86" y="177"/>
                </a:lnTo>
                <a:lnTo>
                  <a:pt x="88" y="180"/>
                </a:lnTo>
                <a:lnTo>
                  <a:pt x="90" y="183"/>
                </a:lnTo>
                <a:lnTo>
                  <a:pt x="92" y="186"/>
                </a:lnTo>
                <a:lnTo>
                  <a:pt x="94" y="189"/>
                </a:lnTo>
                <a:lnTo>
                  <a:pt x="96" y="193"/>
                </a:lnTo>
                <a:lnTo>
                  <a:pt x="98" y="195"/>
                </a:lnTo>
                <a:lnTo>
                  <a:pt x="100" y="198"/>
                </a:lnTo>
                <a:lnTo>
                  <a:pt x="102" y="201"/>
                </a:lnTo>
                <a:lnTo>
                  <a:pt x="104" y="204"/>
                </a:lnTo>
                <a:lnTo>
                  <a:pt x="106" y="207"/>
                </a:lnTo>
                <a:lnTo>
                  <a:pt x="108" y="210"/>
                </a:lnTo>
                <a:lnTo>
                  <a:pt x="110" y="213"/>
                </a:lnTo>
                <a:lnTo>
                  <a:pt x="112" y="215"/>
                </a:lnTo>
                <a:lnTo>
                  <a:pt x="114" y="218"/>
                </a:lnTo>
                <a:lnTo>
                  <a:pt x="116" y="221"/>
                </a:lnTo>
                <a:lnTo>
                  <a:pt x="118" y="223"/>
                </a:lnTo>
                <a:lnTo>
                  <a:pt x="120" y="226"/>
                </a:lnTo>
                <a:lnTo>
                  <a:pt x="122" y="228"/>
                </a:lnTo>
                <a:lnTo>
                  <a:pt x="124" y="231"/>
                </a:lnTo>
                <a:lnTo>
                  <a:pt x="126" y="233"/>
                </a:lnTo>
                <a:lnTo>
                  <a:pt x="128" y="236"/>
                </a:lnTo>
                <a:lnTo>
                  <a:pt x="130" y="238"/>
                </a:lnTo>
                <a:lnTo>
                  <a:pt x="132" y="240"/>
                </a:lnTo>
                <a:lnTo>
                  <a:pt x="134" y="243"/>
                </a:lnTo>
                <a:lnTo>
                  <a:pt x="136" y="245"/>
                </a:lnTo>
                <a:lnTo>
                  <a:pt x="138" y="247"/>
                </a:lnTo>
                <a:lnTo>
                  <a:pt x="140" y="249"/>
                </a:lnTo>
                <a:lnTo>
                  <a:pt x="142" y="252"/>
                </a:lnTo>
                <a:lnTo>
                  <a:pt x="144" y="254"/>
                </a:lnTo>
                <a:lnTo>
                  <a:pt x="146" y="256"/>
                </a:lnTo>
                <a:lnTo>
                  <a:pt x="148" y="258"/>
                </a:lnTo>
                <a:lnTo>
                  <a:pt x="150" y="260"/>
                </a:lnTo>
                <a:lnTo>
                  <a:pt x="152" y="262"/>
                </a:lnTo>
                <a:lnTo>
                  <a:pt x="154" y="264"/>
                </a:lnTo>
                <a:lnTo>
                  <a:pt x="156" y="266"/>
                </a:lnTo>
                <a:lnTo>
                  <a:pt x="158" y="267"/>
                </a:lnTo>
                <a:lnTo>
                  <a:pt x="160" y="269"/>
                </a:lnTo>
                <a:lnTo>
                  <a:pt x="162" y="271"/>
                </a:lnTo>
                <a:lnTo>
                  <a:pt x="164" y="273"/>
                </a:lnTo>
                <a:lnTo>
                  <a:pt x="166" y="274"/>
                </a:lnTo>
                <a:lnTo>
                  <a:pt x="168" y="276"/>
                </a:lnTo>
                <a:lnTo>
                  <a:pt x="170" y="278"/>
                </a:lnTo>
                <a:lnTo>
                  <a:pt x="172" y="279"/>
                </a:lnTo>
                <a:lnTo>
                  <a:pt x="174" y="281"/>
                </a:lnTo>
                <a:lnTo>
                  <a:pt x="176" y="282"/>
                </a:lnTo>
                <a:lnTo>
                  <a:pt x="178" y="284"/>
                </a:lnTo>
                <a:lnTo>
                  <a:pt x="180" y="285"/>
                </a:lnTo>
                <a:lnTo>
                  <a:pt x="182" y="287"/>
                </a:lnTo>
                <a:lnTo>
                  <a:pt x="184" y="288"/>
                </a:lnTo>
                <a:lnTo>
                  <a:pt x="186" y="289"/>
                </a:lnTo>
                <a:lnTo>
                  <a:pt x="188" y="291"/>
                </a:lnTo>
                <a:lnTo>
                  <a:pt x="190" y="292"/>
                </a:lnTo>
                <a:lnTo>
                  <a:pt x="192" y="293"/>
                </a:lnTo>
                <a:lnTo>
                  <a:pt x="194" y="294"/>
                </a:lnTo>
                <a:lnTo>
                  <a:pt x="196" y="295"/>
                </a:lnTo>
                <a:lnTo>
                  <a:pt x="198" y="296"/>
                </a:lnTo>
                <a:lnTo>
                  <a:pt x="200" y="297"/>
                </a:lnTo>
                <a:lnTo>
                  <a:pt x="202" y="298"/>
                </a:lnTo>
                <a:lnTo>
                  <a:pt x="204" y="299"/>
                </a:lnTo>
                <a:lnTo>
                  <a:pt x="206" y="300"/>
                </a:lnTo>
                <a:lnTo>
                  <a:pt x="208" y="301"/>
                </a:lnTo>
                <a:lnTo>
                  <a:pt x="210" y="302"/>
                </a:lnTo>
                <a:lnTo>
                  <a:pt x="212" y="303"/>
                </a:lnTo>
                <a:lnTo>
                  <a:pt x="214" y="304"/>
                </a:lnTo>
                <a:lnTo>
                  <a:pt x="216" y="304"/>
                </a:lnTo>
                <a:lnTo>
                  <a:pt x="218" y="305"/>
                </a:lnTo>
                <a:lnTo>
                  <a:pt x="220" y="306"/>
                </a:lnTo>
                <a:lnTo>
                  <a:pt x="222" y="306"/>
                </a:lnTo>
                <a:lnTo>
                  <a:pt x="224" y="307"/>
                </a:lnTo>
                <a:lnTo>
                  <a:pt x="226" y="307"/>
                </a:lnTo>
                <a:lnTo>
                  <a:pt x="228" y="308"/>
                </a:lnTo>
                <a:lnTo>
                  <a:pt x="230" y="308"/>
                </a:lnTo>
                <a:lnTo>
                  <a:pt x="232" y="309"/>
                </a:lnTo>
                <a:lnTo>
                  <a:pt x="234" y="309"/>
                </a:lnTo>
                <a:lnTo>
                  <a:pt x="236" y="310"/>
                </a:lnTo>
                <a:lnTo>
                  <a:pt x="238" y="310"/>
                </a:lnTo>
                <a:lnTo>
                  <a:pt x="240" y="310"/>
                </a:lnTo>
                <a:lnTo>
                  <a:pt x="242" y="311"/>
                </a:lnTo>
                <a:lnTo>
                  <a:pt x="244" y="311"/>
                </a:lnTo>
                <a:lnTo>
                  <a:pt x="246" y="311"/>
                </a:lnTo>
                <a:lnTo>
                  <a:pt x="248" y="311"/>
                </a:lnTo>
                <a:lnTo>
                  <a:pt x="250" y="311"/>
                </a:lnTo>
                <a:lnTo>
                  <a:pt x="252" y="311"/>
                </a:lnTo>
                <a:lnTo>
                  <a:pt x="254" y="311"/>
                </a:lnTo>
                <a:lnTo>
                  <a:pt x="256" y="311"/>
                </a:lnTo>
                <a:lnTo>
                  <a:pt x="258" y="311"/>
                </a:lnTo>
                <a:lnTo>
                  <a:pt x="260" y="311"/>
                </a:lnTo>
                <a:lnTo>
                  <a:pt x="262" y="311"/>
                </a:lnTo>
                <a:lnTo>
                  <a:pt x="264" y="311"/>
                </a:lnTo>
                <a:lnTo>
                  <a:pt x="266" y="311"/>
                </a:lnTo>
                <a:lnTo>
                  <a:pt x="268" y="310"/>
                </a:lnTo>
                <a:lnTo>
                  <a:pt x="270" y="310"/>
                </a:lnTo>
                <a:lnTo>
                  <a:pt x="272" y="310"/>
                </a:lnTo>
                <a:lnTo>
                  <a:pt x="274" y="309"/>
                </a:lnTo>
                <a:lnTo>
                  <a:pt x="276" y="309"/>
                </a:lnTo>
                <a:lnTo>
                  <a:pt x="278" y="308"/>
                </a:lnTo>
                <a:lnTo>
                  <a:pt x="280" y="308"/>
                </a:lnTo>
                <a:lnTo>
                  <a:pt x="282" y="307"/>
                </a:lnTo>
                <a:lnTo>
                  <a:pt x="284" y="307"/>
                </a:lnTo>
                <a:lnTo>
                  <a:pt x="286" y="306"/>
                </a:lnTo>
                <a:lnTo>
                  <a:pt x="288" y="306"/>
                </a:lnTo>
                <a:lnTo>
                  <a:pt x="290" y="305"/>
                </a:lnTo>
                <a:lnTo>
                  <a:pt x="292" y="304"/>
                </a:lnTo>
                <a:lnTo>
                  <a:pt x="294" y="304"/>
                </a:lnTo>
                <a:lnTo>
                  <a:pt x="296" y="303"/>
                </a:lnTo>
                <a:lnTo>
                  <a:pt x="298" y="302"/>
                </a:lnTo>
                <a:lnTo>
                  <a:pt x="300" y="301"/>
                </a:lnTo>
                <a:lnTo>
                  <a:pt x="302" y="300"/>
                </a:lnTo>
                <a:lnTo>
                  <a:pt x="304" y="299"/>
                </a:lnTo>
                <a:lnTo>
                  <a:pt x="306" y="298"/>
                </a:lnTo>
                <a:lnTo>
                  <a:pt x="308" y="297"/>
                </a:lnTo>
                <a:lnTo>
                  <a:pt x="310" y="296"/>
                </a:lnTo>
                <a:lnTo>
                  <a:pt x="312" y="295"/>
                </a:lnTo>
                <a:lnTo>
                  <a:pt x="314" y="294"/>
                </a:lnTo>
                <a:lnTo>
                  <a:pt x="316" y="293"/>
                </a:lnTo>
                <a:lnTo>
                  <a:pt x="318" y="292"/>
                </a:lnTo>
                <a:lnTo>
                  <a:pt x="320" y="291"/>
                </a:lnTo>
                <a:lnTo>
                  <a:pt x="322" y="289"/>
                </a:lnTo>
                <a:lnTo>
                  <a:pt x="324" y="288"/>
                </a:lnTo>
                <a:lnTo>
                  <a:pt x="326" y="287"/>
                </a:lnTo>
                <a:lnTo>
                  <a:pt x="328" y="285"/>
                </a:lnTo>
                <a:lnTo>
                  <a:pt x="330" y="284"/>
                </a:lnTo>
                <a:lnTo>
                  <a:pt x="332" y="282"/>
                </a:lnTo>
                <a:lnTo>
                  <a:pt x="334" y="281"/>
                </a:lnTo>
                <a:lnTo>
                  <a:pt x="336" y="279"/>
                </a:lnTo>
                <a:lnTo>
                  <a:pt x="338" y="278"/>
                </a:lnTo>
                <a:lnTo>
                  <a:pt x="340" y="276"/>
                </a:lnTo>
                <a:lnTo>
                  <a:pt x="342" y="274"/>
                </a:lnTo>
                <a:lnTo>
                  <a:pt x="344" y="273"/>
                </a:lnTo>
                <a:lnTo>
                  <a:pt x="346" y="271"/>
                </a:lnTo>
                <a:lnTo>
                  <a:pt x="348" y="269"/>
                </a:lnTo>
                <a:lnTo>
                  <a:pt x="350" y="267"/>
                </a:lnTo>
                <a:lnTo>
                  <a:pt x="352" y="266"/>
                </a:lnTo>
                <a:lnTo>
                  <a:pt x="354" y="264"/>
                </a:lnTo>
                <a:lnTo>
                  <a:pt x="356" y="262"/>
                </a:lnTo>
                <a:lnTo>
                  <a:pt x="358" y="260"/>
                </a:lnTo>
                <a:lnTo>
                  <a:pt x="360" y="258"/>
                </a:lnTo>
                <a:lnTo>
                  <a:pt x="362" y="256"/>
                </a:lnTo>
                <a:lnTo>
                  <a:pt x="364" y="254"/>
                </a:lnTo>
                <a:lnTo>
                  <a:pt x="366" y="252"/>
                </a:lnTo>
                <a:lnTo>
                  <a:pt x="368" y="249"/>
                </a:lnTo>
                <a:lnTo>
                  <a:pt x="370" y="247"/>
                </a:lnTo>
                <a:lnTo>
                  <a:pt x="372" y="245"/>
                </a:lnTo>
                <a:lnTo>
                  <a:pt x="374" y="243"/>
                </a:lnTo>
                <a:lnTo>
                  <a:pt x="376" y="240"/>
                </a:lnTo>
                <a:lnTo>
                  <a:pt x="378" y="238"/>
                </a:lnTo>
                <a:lnTo>
                  <a:pt x="380" y="236"/>
                </a:lnTo>
                <a:lnTo>
                  <a:pt x="382" y="233"/>
                </a:lnTo>
                <a:lnTo>
                  <a:pt x="384" y="231"/>
                </a:lnTo>
                <a:lnTo>
                  <a:pt x="386" y="228"/>
                </a:lnTo>
                <a:lnTo>
                  <a:pt x="388" y="226"/>
                </a:lnTo>
                <a:lnTo>
                  <a:pt x="390" y="223"/>
                </a:lnTo>
                <a:lnTo>
                  <a:pt x="392" y="221"/>
                </a:lnTo>
                <a:lnTo>
                  <a:pt x="394" y="218"/>
                </a:lnTo>
                <a:lnTo>
                  <a:pt x="396" y="215"/>
                </a:lnTo>
                <a:lnTo>
                  <a:pt x="398" y="213"/>
                </a:lnTo>
                <a:lnTo>
                  <a:pt x="400" y="210"/>
                </a:lnTo>
                <a:lnTo>
                  <a:pt x="402" y="207"/>
                </a:lnTo>
                <a:lnTo>
                  <a:pt x="404" y="204"/>
                </a:lnTo>
                <a:lnTo>
                  <a:pt x="406" y="201"/>
                </a:lnTo>
                <a:lnTo>
                  <a:pt x="408" y="198"/>
                </a:lnTo>
                <a:lnTo>
                  <a:pt x="410" y="195"/>
                </a:lnTo>
                <a:lnTo>
                  <a:pt x="412" y="193"/>
                </a:lnTo>
                <a:lnTo>
                  <a:pt x="414" y="189"/>
                </a:lnTo>
                <a:lnTo>
                  <a:pt x="416" y="186"/>
                </a:lnTo>
                <a:lnTo>
                  <a:pt x="418" y="183"/>
                </a:lnTo>
                <a:lnTo>
                  <a:pt x="420" y="180"/>
                </a:lnTo>
                <a:lnTo>
                  <a:pt x="422" y="177"/>
                </a:lnTo>
                <a:lnTo>
                  <a:pt x="424" y="174"/>
                </a:lnTo>
                <a:lnTo>
                  <a:pt x="426" y="171"/>
                </a:lnTo>
                <a:lnTo>
                  <a:pt x="428" y="167"/>
                </a:lnTo>
                <a:lnTo>
                  <a:pt x="430" y="164"/>
                </a:lnTo>
                <a:lnTo>
                  <a:pt x="432" y="161"/>
                </a:lnTo>
                <a:lnTo>
                  <a:pt x="434" y="157"/>
                </a:lnTo>
                <a:lnTo>
                  <a:pt x="436" y="154"/>
                </a:lnTo>
                <a:lnTo>
                  <a:pt x="438" y="150"/>
                </a:lnTo>
                <a:lnTo>
                  <a:pt x="440" y="147"/>
                </a:lnTo>
                <a:lnTo>
                  <a:pt x="442" y="143"/>
                </a:lnTo>
                <a:lnTo>
                  <a:pt x="444" y="140"/>
                </a:lnTo>
                <a:lnTo>
                  <a:pt x="446" y="136"/>
                </a:lnTo>
                <a:lnTo>
                  <a:pt x="448" y="132"/>
                </a:lnTo>
                <a:lnTo>
                  <a:pt x="450" y="129"/>
                </a:lnTo>
                <a:lnTo>
                  <a:pt x="452" y="125"/>
                </a:lnTo>
                <a:lnTo>
                  <a:pt x="454" y="121"/>
                </a:lnTo>
                <a:lnTo>
                  <a:pt x="456" y="117"/>
                </a:lnTo>
                <a:lnTo>
                  <a:pt x="458" y="113"/>
                </a:lnTo>
                <a:lnTo>
                  <a:pt x="460" y="109"/>
                </a:lnTo>
                <a:lnTo>
                  <a:pt x="462" y="105"/>
                </a:lnTo>
                <a:lnTo>
                  <a:pt x="464" y="102"/>
                </a:lnTo>
                <a:lnTo>
                  <a:pt x="466" y="97"/>
                </a:lnTo>
                <a:lnTo>
                  <a:pt x="468" y="93"/>
                </a:lnTo>
                <a:lnTo>
                  <a:pt x="470" y="89"/>
                </a:lnTo>
                <a:lnTo>
                  <a:pt x="472" y="85"/>
                </a:lnTo>
                <a:lnTo>
                  <a:pt x="474" y="81"/>
                </a:lnTo>
                <a:lnTo>
                  <a:pt x="476" y="77"/>
                </a:lnTo>
                <a:lnTo>
                  <a:pt x="478" y="73"/>
                </a:lnTo>
                <a:lnTo>
                  <a:pt x="480" y="68"/>
                </a:lnTo>
                <a:lnTo>
                  <a:pt x="482" y="64"/>
                </a:lnTo>
                <a:lnTo>
                  <a:pt x="484" y="60"/>
                </a:lnTo>
                <a:lnTo>
                  <a:pt x="486" y="55"/>
                </a:lnTo>
                <a:lnTo>
                  <a:pt x="488" y="51"/>
                </a:lnTo>
                <a:lnTo>
                  <a:pt x="490" y="46"/>
                </a:lnTo>
                <a:lnTo>
                  <a:pt x="492" y="42"/>
                </a:lnTo>
                <a:lnTo>
                  <a:pt x="494" y="37"/>
                </a:lnTo>
                <a:lnTo>
                  <a:pt x="496" y="33"/>
                </a:lnTo>
                <a:lnTo>
                  <a:pt x="498" y="28"/>
                </a:lnTo>
                <a:lnTo>
                  <a:pt x="500" y="23"/>
                </a:lnTo>
                <a:lnTo>
                  <a:pt x="502" y="19"/>
                </a:lnTo>
                <a:lnTo>
                  <a:pt x="504" y="14"/>
                </a:lnTo>
                <a:lnTo>
                  <a:pt x="506" y="9"/>
                </a:lnTo>
                <a:lnTo>
                  <a:pt x="508" y="4"/>
                </a:lnTo>
                <a:lnTo>
                  <a:pt x="510" y="0"/>
                </a:ln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108" name="Freeform 138"/>
          <p:cNvSpPr>
            <a:spLocks/>
          </p:cNvSpPr>
          <p:nvPr/>
        </p:nvSpPr>
        <p:spPr bwMode="auto">
          <a:xfrm>
            <a:off x="2635251" y="2714625"/>
            <a:ext cx="2005013" cy="3354388"/>
          </a:xfrm>
          <a:custGeom>
            <a:avLst/>
            <a:gdLst>
              <a:gd name="T0" fmla="*/ 2147483647 w 582"/>
              <a:gd name="T1" fmla="*/ 2147483647 h 416"/>
              <a:gd name="T2" fmla="*/ 2147483647 w 582"/>
              <a:gd name="T3" fmla="*/ 2147483647 h 416"/>
              <a:gd name="T4" fmla="*/ 2147483647 w 582"/>
              <a:gd name="T5" fmla="*/ 2147483647 h 416"/>
              <a:gd name="T6" fmla="*/ 2147483647 w 582"/>
              <a:gd name="T7" fmla="*/ 2147483647 h 416"/>
              <a:gd name="T8" fmla="*/ 2147483647 w 582"/>
              <a:gd name="T9" fmla="*/ 2147483647 h 416"/>
              <a:gd name="T10" fmla="*/ 2147483647 w 582"/>
              <a:gd name="T11" fmla="*/ 2147483647 h 416"/>
              <a:gd name="T12" fmla="*/ 2147483647 w 582"/>
              <a:gd name="T13" fmla="*/ 2147483647 h 416"/>
              <a:gd name="T14" fmla="*/ 2147483647 w 582"/>
              <a:gd name="T15" fmla="*/ 2147483647 h 416"/>
              <a:gd name="T16" fmla="*/ 2147483647 w 582"/>
              <a:gd name="T17" fmla="*/ 2147483647 h 416"/>
              <a:gd name="T18" fmla="*/ 2147483647 w 582"/>
              <a:gd name="T19" fmla="*/ 2147483647 h 416"/>
              <a:gd name="T20" fmla="*/ 2147483647 w 582"/>
              <a:gd name="T21" fmla="*/ 2147483647 h 416"/>
              <a:gd name="T22" fmla="*/ 2147483647 w 582"/>
              <a:gd name="T23" fmla="*/ 2147483647 h 416"/>
              <a:gd name="T24" fmla="*/ 2147483647 w 582"/>
              <a:gd name="T25" fmla="*/ 2147483647 h 416"/>
              <a:gd name="T26" fmla="*/ 2147483647 w 582"/>
              <a:gd name="T27" fmla="*/ 2147483647 h 416"/>
              <a:gd name="T28" fmla="*/ 2147483647 w 582"/>
              <a:gd name="T29" fmla="*/ 2147483647 h 416"/>
              <a:gd name="T30" fmla="*/ 2147483647 w 582"/>
              <a:gd name="T31" fmla="*/ 2147483647 h 416"/>
              <a:gd name="T32" fmla="*/ 2147483647 w 582"/>
              <a:gd name="T33" fmla="*/ 2147483647 h 416"/>
              <a:gd name="T34" fmla="*/ 2147483647 w 582"/>
              <a:gd name="T35" fmla="*/ 2147483647 h 416"/>
              <a:gd name="T36" fmla="*/ 2147483647 w 582"/>
              <a:gd name="T37" fmla="*/ 2147483647 h 416"/>
              <a:gd name="T38" fmla="*/ 2147483647 w 582"/>
              <a:gd name="T39" fmla="*/ 2147483647 h 416"/>
              <a:gd name="T40" fmla="*/ 2147483647 w 582"/>
              <a:gd name="T41" fmla="*/ 2147483647 h 416"/>
              <a:gd name="T42" fmla="*/ 2147483647 w 582"/>
              <a:gd name="T43" fmla="*/ 2147483647 h 416"/>
              <a:gd name="T44" fmla="*/ 2147483647 w 582"/>
              <a:gd name="T45" fmla="*/ 2147483647 h 416"/>
              <a:gd name="T46" fmla="*/ 2147483647 w 582"/>
              <a:gd name="T47" fmla="*/ 2147483647 h 416"/>
              <a:gd name="T48" fmla="*/ 2147483647 w 582"/>
              <a:gd name="T49" fmla="*/ 2147483647 h 416"/>
              <a:gd name="T50" fmla="*/ 2147483647 w 582"/>
              <a:gd name="T51" fmla="*/ 2147483647 h 416"/>
              <a:gd name="T52" fmla="*/ 2147483647 w 582"/>
              <a:gd name="T53" fmla="*/ 2147483647 h 416"/>
              <a:gd name="T54" fmla="*/ 2147483647 w 582"/>
              <a:gd name="T55" fmla="*/ 2147483647 h 416"/>
              <a:gd name="T56" fmla="*/ 2147483647 w 582"/>
              <a:gd name="T57" fmla="*/ 2147483647 h 416"/>
              <a:gd name="T58" fmla="*/ 2147483647 w 582"/>
              <a:gd name="T59" fmla="*/ 2147483647 h 416"/>
              <a:gd name="T60" fmla="*/ 2147483647 w 582"/>
              <a:gd name="T61" fmla="*/ 2147483647 h 416"/>
              <a:gd name="T62" fmla="*/ 2147483647 w 582"/>
              <a:gd name="T63" fmla="*/ 2147483647 h 416"/>
              <a:gd name="T64" fmla="*/ 2147483647 w 582"/>
              <a:gd name="T65" fmla="*/ 2147483647 h 416"/>
              <a:gd name="T66" fmla="*/ 2147483647 w 582"/>
              <a:gd name="T67" fmla="*/ 2147483647 h 416"/>
              <a:gd name="T68" fmla="*/ 2147483647 w 582"/>
              <a:gd name="T69" fmla="*/ 2147483647 h 416"/>
              <a:gd name="T70" fmla="*/ 2147483647 w 582"/>
              <a:gd name="T71" fmla="*/ 2147483647 h 416"/>
              <a:gd name="T72" fmla="*/ 2147483647 w 582"/>
              <a:gd name="T73" fmla="*/ 2147483647 h 416"/>
              <a:gd name="T74" fmla="*/ 2147483647 w 582"/>
              <a:gd name="T75" fmla="*/ 2147483647 h 416"/>
              <a:gd name="T76" fmla="*/ 2147483647 w 582"/>
              <a:gd name="T77" fmla="*/ 2147483647 h 416"/>
              <a:gd name="T78" fmla="*/ 2147483647 w 582"/>
              <a:gd name="T79" fmla="*/ 2147483647 h 416"/>
              <a:gd name="T80" fmla="*/ 2147483647 w 582"/>
              <a:gd name="T81" fmla="*/ 2147483647 h 416"/>
              <a:gd name="T82" fmla="*/ 2147483647 w 582"/>
              <a:gd name="T83" fmla="*/ 2147483647 h 416"/>
              <a:gd name="T84" fmla="*/ 2147483647 w 582"/>
              <a:gd name="T85" fmla="*/ 2147483647 h 416"/>
              <a:gd name="T86" fmla="*/ 2147483647 w 582"/>
              <a:gd name="T87" fmla="*/ 2147483647 h 416"/>
              <a:gd name="T88" fmla="*/ 2147483647 w 582"/>
              <a:gd name="T89" fmla="*/ 2147483647 h 416"/>
              <a:gd name="T90" fmla="*/ 2147483647 w 582"/>
              <a:gd name="T91" fmla="*/ 2147483647 h 416"/>
              <a:gd name="T92" fmla="*/ 2147483647 w 582"/>
              <a:gd name="T93" fmla="*/ 2147483647 h 416"/>
              <a:gd name="T94" fmla="*/ 2147483647 w 582"/>
              <a:gd name="T95" fmla="*/ 2147483647 h 416"/>
              <a:gd name="T96" fmla="*/ 2147483647 w 582"/>
              <a:gd name="T97" fmla="*/ 2147483647 h 416"/>
              <a:gd name="T98" fmla="*/ 2147483647 w 582"/>
              <a:gd name="T99" fmla="*/ 2147483647 h 416"/>
              <a:gd name="T100" fmla="*/ 2147483647 w 582"/>
              <a:gd name="T101" fmla="*/ 2147483647 h 416"/>
              <a:gd name="T102" fmla="*/ 2147483647 w 582"/>
              <a:gd name="T103" fmla="*/ 2147483647 h 416"/>
              <a:gd name="T104" fmla="*/ 2147483647 w 582"/>
              <a:gd name="T105" fmla="*/ 2147483647 h 416"/>
              <a:gd name="T106" fmla="*/ 2147483647 w 582"/>
              <a:gd name="T107" fmla="*/ 2147483647 h 416"/>
              <a:gd name="T108" fmla="*/ 2147483647 w 582"/>
              <a:gd name="T109" fmla="*/ 2147483647 h 416"/>
              <a:gd name="T110" fmla="*/ 2147483647 w 582"/>
              <a:gd name="T111" fmla="*/ 2147483647 h 416"/>
              <a:gd name="T112" fmla="*/ 2147483647 w 582"/>
              <a:gd name="T113" fmla="*/ 2147483647 h 416"/>
              <a:gd name="T114" fmla="*/ 2147483647 w 582"/>
              <a:gd name="T115" fmla="*/ 2147483647 h 4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416"/>
              <a:gd name="T176" fmla="*/ 582 w 582"/>
              <a:gd name="T177" fmla="*/ 416 h 4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416">
                <a:moveTo>
                  <a:pt x="0" y="27"/>
                </a:moveTo>
                <a:lnTo>
                  <a:pt x="2" y="33"/>
                </a:lnTo>
                <a:lnTo>
                  <a:pt x="4" y="38"/>
                </a:lnTo>
                <a:lnTo>
                  <a:pt x="6" y="43"/>
                </a:lnTo>
                <a:lnTo>
                  <a:pt x="8" y="49"/>
                </a:lnTo>
                <a:lnTo>
                  <a:pt x="10" y="54"/>
                </a:lnTo>
                <a:lnTo>
                  <a:pt x="12" y="59"/>
                </a:lnTo>
                <a:lnTo>
                  <a:pt x="14" y="64"/>
                </a:lnTo>
                <a:lnTo>
                  <a:pt x="16" y="70"/>
                </a:lnTo>
                <a:lnTo>
                  <a:pt x="18" y="75"/>
                </a:lnTo>
                <a:lnTo>
                  <a:pt x="20" y="80"/>
                </a:lnTo>
                <a:lnTo>
                  <a:pt x="22" y="85"/>
                </a:lnTo>
                <a:lnTo>
                  <a:pt x="24" y="90"/>
                </a:lnTo>
                <a:lnTo>
                  <a:pt x="26" y="95"/>
                </a:lnTo>
                <a:lnTo>
                  <a:pt x="28" y="100"/>
                </a:lnTo>
                <a:lnTo>
                  <a:pt x="30" y="105"/>
                </a:lnTo>
                <a:lnTo>
                  <a:pt x="32" y="109"/>
                </a:lnTo>
                <a:lnTo>
                  <a:pt x="34" y="114"/>
                </a:lnTo>
                <a:lnTo>
                  <a:pt x="36" y="119"/>
                </a:lnTo>
                <a:lnTo>
                  <a:pt x="38" y="124"/>
                </a:lnTo>
                <a:lnTo>
                  <a:pt x="40" y="129"/>
                </a:lnTo>
                <a:lnTo>
                  <a:pt x="42" y="133"/>
                </a:lnTo>
                <a:lnTo>
                  <a:pt x="44" y="138"/>
                </a:lnTo>
                <a:lnTo>
                  <a:pt x="46" y="142"/>
                </a:lnTo>
                <a:lnTo>
                  <a:pt x="48" y="147"/>
                </a:lnTo>
                <a:lnTo>
                  <a:pt x="50" y="151"/>
                </a:lnTo>
                <a:lnTo>
                  <a:pt x="52" y="156"/>
                </a:lnTo>
                <a:lnTo>
                  <a:pt x="54" y="160"/>
                </a:lnTo>
                <a:lnTo>
                  <a:pt x="56" y="165"/>
                </a:lnTo>
                <a:lnTo>
                  <a:pt x="58" y="169"/>
                </a:lnTo>
                <a:lnTo>
                  <a:pt x="60" y="173"/>
                </a:lnTo>
                <a:lnTo>
                  <a:pt x="62" y="178"/>
                </a:lnTo>
                <a:lnTo>
                  <a:pt x="64" y="182"/>
                </a:lnTo>
                <a:lnTo>
                  <a:pt x="66" y="186"/>
                </a:lnTo>
                <a:lnTo>
                  <a:pt x="68" y="190"/>
                </a:lnTo>
                <a:lnTo>
                  <a:pt x="70" y="194"/>
                </a:lnTo>
                <a:lnTo>
                  <a:pt x="72" y="199"/>
                </a:lnTo>
                <a:lnTo>
                  <a:pt x="74" y="203"/>
                </a:lnTo>
                <a:lnTo>
                  <a:pt x="76" y="207"/>
                </a:lnTo>
                <a:lnTo>
                  <a:pt x="78" y="211"/>
                </a:lnTo>
                <a:lnTo>
                  <a:pt x="80" y="214"/>
                </a:lnTo>
                <a:lnTo>
                  <a:pt x="82" y="218"/>
                </a:lnTo>
                <a:lnTo>
                  <a:pt x="84" y="222"/>
                </a:lnTo>
                <a:lnTo>
                  <a:pt x="86" y="226"/>
                </a:lnTo>
                <a:lnTo>
                  <a:pt x="88" y="230"/>
                </a:lnTo>
                <a:lnTo>
                  <a:pt x="90" y="234"/>
                </a:lnTo>
                <a:lnTo>
                  <a:pt x="92" y="237"/>
                </a:lnTo>
                <a:lnTo>
                  <a:pt x="94" y="241"/>
                </a:lnTo>
                <a:lnTo>
                  <a:pt x="96" y="245"/>
                </a:lnTo>
                <a:lnTo>
                  <a:pt x="98" y="248"/>
                </a:lnTo>
                <a:lnTo>
                  <a:pt x="100" y="252"/>
                </a:lnTo>
                <a:lnTo>
                  <a:pt x="102" y="255"/>
                </a:lnTo>
                <a:lnTo>
                  <a:pt x="104" y="259"/>
                </a:lnTo>
                <a:lnTo>
                  <a:pt x="106" y="262"/>
                </a:lnTo>
                <a:lnTo>
                  <a:pt x="108" y="266"/>
                </a:lnTo>
                <a:lnTo>
                  <a:pt x="110" y="269"/>
                </a:lnTo>
                <a:lnTo>
                  <a:pt x="112" y="272"/>
                </a:lnTo>
                <a:lnTo>
                  <a:pt x="114" y="276"/>
                </a:lnTo>
                <a:lnTo>
                  <a:pt x="116" y="279"/>
                </a:lnTo>
                <a:lnTo>
                  <a:pt x="118" y="282"/>
                </a:lnTo>
                <a:lnTo>
                  <a:pt x="120" y="285"/>
                </a:lnTo>
                <a:lnTo>
                  <a:pt x="122" y="288"/>
                </a:lnTo>
                <a:lnTo>
                  <a:pt x="124" y="291"/>
                </a:lnTo>
                <a:lnTo>
                  <a:pt x="126" y="295"/>
                </a:lnTo>
                <a:lnTo>
                  <a:pt x="128" y="298"/>
                </a:lnTo>
                <a:lnTo>
                  <a:pt x="130" y="301"/>
                </a:lnTo>
                <a:lnTo>
                  <a:pt x="132" y="304"/>
                </a:lnTo>
                <a:lnTo>
                  <a:pt x="134" y="306"/>
                </a:lnTo>
                <a:lnTo>
                  <a:pt x="136" y="309"/>
                </a:lnTo>
                <a:lnTo>
                  <a:pt x="138" y="312"/>
                </a:lnTo>
                <a:lnTo>
                  <a:pt x="140" y="315"/>
                </a:lnTo>
                <a:lnTo>
                  <a:pt x="142" y="318"/>
                </a:lnTo>
                <a:lnTo>
                  <a:pt x="144" y="320"/>
                </a:lnTo>
                <a:lnTo>
                  <a:pt x="146" y="323"/>
                </a:lnTo>
                <a:lnTo>
                  <a:pt x="148" y="326"/>
                </a:lnTo>
                <a:lnTo>
                  <a:pt x="150" y="328"/>
                </a:lnTo>
                <a:lnTo>
                  <a:pt x="152" y="331"/>
                </a:lnTo>
                <a:lnTo>
                  <a:pt x="154" y="333"/>
                </a:lnTo>
                <a:lnTo>
                  <a:pt x="156" y="336"/>
                </a:lnTo>
                <a:lnTo>
                  <a:pt x="158" y="338"/>
                </a:lnTo>
                <a:lnTo>
                  <a:pt x="160" y="341"/>
                </a:lnTo>
                <a:lnTo>
                  <a:pt x="162" y="343"/>
                </a:lnTo>
                <a:lnTo>
                  <a:pt x="164" y="346"/>
                </a:lnTo>
                <a:lnTo>
                  <a:pt x="166" y="348"/>
                </a:lnTo>
                <a:lnTo>
                  <a:pt x="168" y="350"/>
                </a:lnTo>
                <a:lnTo>
                  <a:pt x="170" y="352"/>
                </a:lnTo>
                <a:lnTo>
                  <a:pt x="172" y="354"/>
                </a:lnTo>
                <a:lnTo>
                  <a:pt x="174" y="357"/>
                </a:lnTo>
                <a:lnTo>
                  <a:pt x="176" y="359"/>
                </a:lnTo>
                <a:lnTo>
                  <a:pt x="178" y="361"/>
                </a:lnTo>
                <a:lnTo>
                  <a:pt x="180" y="363"/>
                </a:lnTo>
                <a:lnTo>
                  <a:pt x="182" y="365"/>
                </a:lnTo>
                <a:lnTo>
                  <a:pt x="184" y="367"/>
                </a:lnTo>
                <a:lnTo>
                  <a:pt x="186" y="369"/>
                </a:lnTo>
                <a:lnTo>
                  <a:pt x="188" y="371"/>
                </a:lnTo>
                <a:lnTo>
                  <a:pt x="190" y="372"/>
                </a:lnTo>
                <a:lnTo>
                  <a:pt x="192" y="374"/>
                </a:lnTo>
                <a:lnTo>
                  <a:pt x="194" y="376"/>
                </a:lnTo>
                <a:lnTo>
                  <a:pt x="196" y="378"/>
                </a:lnTo>
                <a:lnTo>
                  <a:pt x="198" y="379"/>
                </a:lnTo>
                <a:lnTo>
                  <a:pt x="200" y="381"/>
                </a:lnTo>
                <a:lnTo>
                  <a:pt x="202" y="383"/>
                </a:lnTo>
                <a:lnTo>
                  <a:pt x="204" y="384"/>
                </a:lnTo>
                <a:lnTo>
                  <a:pt x="206" y="386"/>
                </a:lnTo>
                <a:lnTo>
                  <a:pt x="208" y="387"/>
                </a:lnTo>
                <a:lnTo>
                  <a:pt x="210" y="389"/>
                </a:lnTo>
                <a:lnTo>
                  <a:pt x="212" y="390"/>
                </a:lnTo>
                <a:lnTo>
                  <a:pt x="214" y="392"/>
                </a:lnTo>
                <a:lnTo>
                  <a:pt x="216" y="393"/>
                </a:lnTo>
                <a:lnTo>
                  <a:pt x="218" y="394"/>
                </a:lnTo>
                <a:lnTo>
                  <a:pt x="220" y="396"/>
                </a:lnTo>
                <a:lnTo>
                  <a:pt x="222" y="397"/>
                </a:lnTo>
                <a:lnTo>
                  <a:pt x="224" y="398"/>
                </a:lnTo>
                <a:lnTo>
                  <a:pt x="226" y="399"/>
                </a:lnTo>
                <a:lnTo>
                  <a:pt x="228" y="400"/>
                </a:lnTo>
                <a:lnTo>
                  <a:pt x="230" y="401"/>
                </a:lnTo>
                <a:lnTo>
                  <a:pt x="232" y="402"/>
                </a:lnTo>
                <a:lnTo>
                  <a:pt x="234" y="403"/>
                </a:lnTo>
                <a:lnTo>
                  <a:pt x="236" y="404"/>
                </a:lnTo>
                <a:lnTo>
                  <a:pt x="238" y="405"/>
                </a:lnTo>
                <a:lnTo>
                  <a:pt x="240" y="406"/>
                </a:lnTo>
                <a:lnTo>
                  <a:pt x="242" y="407"/>
                </a:lnTo>
                <a:lnTo>
                  <a:pt x="244" y="408"/>
                </a:lnTo>
                <a:lnTo>
                  <a:pt x="246" y="409"/>
                </a:lnTo>
                <a:lnTo>
                  <a:pt x="248" y="409"/>
                </a:lnTo>
                <a:lnTo>
                  <a:pt x="250" y="410"/>
                </a:lnTo>
                <a:lnTo>
                  <a:pt x="252" y="411"/>
                </a:lnTo>
                <a:lnTo>
                  <a:pt x="254" y="411"/>
                </a:lnTo>
                <a:lnTo>
                  <a:pt x="256" y="412"/>
                </a:lnTo>
                <a:lnTo>
                  <a:pt x="258" y="413"/>
                </a:lnTo>
                <a:lnTo>
                  <a:pt x="260" y="413"/>
                </a:lnTo>
                <a:lnTo>
                  <a:pt x="262" y="414"/>
                </a:lnTo>
                <a:lnTo>
                  <a:pt x="264" y="414"/>
                </a:lnTo>
                <a:lnTo>
                  <a:pt x="266" y="414"/>
                </a:lnTo>
                <a:lnTo>
                  <a:pt x="268" y="415"/>
                </a:lnTo>
                <a:lnTo>
                  <a:pt x="270" y="415"/>
                </a:lnTo>
                <a:lnTo>
                  <a:pt x="272" y="415"/>
                </a:lnTo>
                <a:lnTo>
                  <a:pt x="274" y="416"/>
                </a:lnTo>
                <a:lnTo>
                  <a:pt x="276" y="416"/>
                </a:lnTo>
                <a:lnTo>
                  <a:pt x="278" y="416"/>
                </a:lnTo>
                <a:lnTo>
                  <a:pt x="280" y="416"/>
                </a:lnTo>
                <a:lnTo>
                  <a:pt x="282" y="416"/>
                </a:lnTo>
                <a:lnTo>
                  <a:pt x="284" y="416"/>
                </a:lnTo>
                <a:lnTo>
                  <a:pt x="286" y="416"/>
                </a:lnTo>
                <a:lnTo>
                  <a:pt x="288" y="416"/>
                </a:lnTo>
                <a:lnTo>
                  <a:pt x="290" y="416"/>
                </a:lnTo>
                <a:lnTo>
                  <a:pt x="292" y="416"/>
                </a:lnTo>
                <a:lnTo>
                  <a:pt x="294" y="416"/>
                </a:lnTo>
                <a:lnTo>
                  <a:pt x="296" y="416"/>
                </a:lnTo>
                <a:lnTo>
                  <a:pt x="298" y="416"/>
                </a:lnTo>
                <a:lnTo>
                  <a:pt x="300" y="415"/>
                </a:lnTo>
                <a:lnTo>
                  <a:pt x="302" y="415"/>
                </a:lnTo>
                <a:lnTo>
                  <a:pt x="304" y="415"/>
                </a:lnTo>
                <a:lnTo>
                  <a:pt x="306" y="414"/>
                </a:lnTo>
                <a:lnTo>
                  <a:pt x="308" y="414"/>
                </a:lnTo>
                <a:lnTo>
                  <a:pt x="310" y="414"/>
                </a:lnTo>
                <a:lnTo>
                  <a:pt x="312" y="413"/>
                </a:lnTo>
                <a:lnTo>
                  <a:pt x="314" y="413"/>
                </a:lnTo>
                <a:lnTo>
                  <a:pt x="316" y="412"/>
                </a:lnTo>
                <a:lnTo>
                  <a:pt x="318" y="411"/>
                </a:lnTo>
                <a:lnTo>
                  <a:pt x="320" y="411"/>
                </a:lnTo>
                <a:lnTo>
                  <a:pt x="322" y="410"/>
                </a:lnTo>
                <a:lnTo>
                  <a:pt x="324" y="409"/>
                </a:lnTo>
                <a:lnTo>
                  <a:pt x="326" y="409"/>
                </a:lnTo>
                <a:lnTo>
                  <a:pt x="328" y="408"/>
                </a:lnTo>
                <a:lnTo>
                  <a:pt x="330" y="407"/>
                </a:lnTo>
                <a:lnTo>
                  <a:pt x="332" y="406"/>
                </a:lnTo>
                <a:lnTo>
                  <a:pt x="334" y="405"/>
                </a:lnTo>
                <a:lnTo>
                  <a:pt x="336" y="404"/>
                </a:lnTo>
                <a:lnTo>
                  <a:pt x="338" y="403"/>
                </a:lnTo>
                <a:lnTo>
                  <a:pt x="340" y="402"/>
                </a:lnTo>
                <a:lnTo>
                  <a:pt x="342" y="401"/>
                </a:lnTo>
                <a:lnTo>
                  <a:pt x="344" y="400"/>
                </a:lnTo>
                <a:lnTo>
                  <a:pt x="346" y="399"/>
                </a:lnTo>
                <a:lnTo>
                  <a:pt x="348" y="398"/>
                </a:lnTo>
                <a:lnTo>
                  <a:pt x="350" y="397"/>
                </a:lnTo>
                <a:lnTo>
                  <a:pt x="352" y="396"/>
                </a:lnTo>
                <a:lnTo>
                  <a:pt x="354" y="394"/>
                </a:lnTo>
                <a:lnTo>
                  <a:pt x="356" y="393"/>
                </a:lnTo>
                <a:lnTo>
                  <a:pt x="358" y="392"/>
                </a:lnTo>
                <a:lnTo>
                  <a:pt x="360" y="390"/>
                </a:lnTo>
                <a:lnTo>
                  <a:pt x="362" y="389"/>
                </a:lnTo>
                <a:lnTo>
                  <a:pt x="364" y="387"/>
                </a:lnTo>
                <a:lnTo>
                  <a:pt x="366" y="386"/>
                </a:lnTo>
                <a:lnTo>
                  <a:pt x="368" y="384"/>
                </a:lnTo>
                <a:lnTo>
                  <a:pt x="370" y="383"/>
                </a:lnTo>
                <a:lnTo>
                  <a:pt x="372" y="381"/>
                </a:lnTo>
                <a:lnTo>
                  <a:pt x="374" y="379"/>
                </a:lnTo>
                <a:lnTo>
                  <a:pt x="376" y="378"/>
                </a:lnTo>
                <a:lnTo>
                  <a:pt x="378" y="376"/>
                </a:lnTo>
                <a:lnTo>
                  <a:pt x="380" y="374"/>
                </a:lnTo>
                <a:lnTo>
                  <a:pt x="382" y="372"/>
                </a:lnTo>
                <a:lnTo>
                  <a:pt x="384" y="371"/>
                </a:lnTo>
                <a:lnTo>
                  <a:pt x="386" y="369"/>
                </a:lnTo>
                <a:lnTo>
                  <a:pt x="388" y="367"/>
                </a:lnTo>
                <a:lnTo>
                  <a:pt x="390" y="365"/>
                </a:lnTo>
                <a:lnTo>
                  <a:pt x="392" y="363"/>
                </a:lnTo>
                <a:lnTo>
                  <a:pt x="394" y="361"/>
                </a:lnTo>
                <a:lnTo>
                  <a:pt x="396" y="359"/>
                </a:lnTo>
                <a:lnTo>
                  <a:pt x="398" y="357"/>
                </a:lnTo>
                <a:lnTo>
                  <a:pt x="400" y="354"/>
                </a:lnTo>
                <a:lnTo>
                  <a:pt x="402" y="352"/>
                </a:lnTo>
                <a:lnTo>
                  <a:pt x="404" y="350"/>
                </a:lnTo>
                <a:lnTo>
                  <a:pt x="406" y="348"/>
                </a:lnTo>
                <a:lnTo>
                  <a:pt x="408" y="346"/>
                </a:lnTo>
                <a:lnTo>
                  <a:pt x="410" y="343"/>
                </a:lnTo>
                <a:lnTo>
                  <a:pt x="412" y="341"/>
                </a:lnTo>
                <a:lnTo>
                  <a:pt x="414" y="338"/>
                </a:lnTo>
                <a:lnTo>
                  <a:pt x="416" y="336"/>
                </a:lnTo>
                <a:lnTo>
                  <a:pt x="418" y="333"/>
                </a:lnTo>
                <a:lnTo>
                  <a:pt x="420" y="331"/>
                </a:lnTo>
                <a:lnTo>
                  <a:pt x="422" y="328"/>
                </a:lnTo>
                <a:lnTo>
                  <a:pt x="424" y="326"/>
                </a:lnTo>
                <a:lnTo>
                  <a:pt x="426" y="323"/>
                </a:lnTo>
                <a:lnTo>
                  <a:pt x="428" y="320"/>
                </a:lnTo>
                <a:lnTo>
                  <a:pt x="430" y="318"/>
                </a:lnTo>
                <a:lnTo>
                  <a:pt x="432" y="315"/>
                </a:lnTo>
                <a:lnTo>
                  <a:pt x="434" y="312"/>
                </a:lnTo>
                <a:lnTo>
                  <a:pt x="436" y="309"/>
                </a:lnTo>
                <a:lnTo>
                  <a:pt x="438" y="306"/>
                </a:lnTo>
                <a:lnTo>
                  <a:pt x="440" y="304"/>
                </a:lnTo>
                <a:lnTo>
                  <a:pt x="442" y="301"/>
                </a:lnTo>
                <a:lnTo>
                  <a:pt x="444" y="298"/>
                </a:lnTo>
                <a:lnTo>
                  <a:pt x="446" y="295"/>
                </a:lnTo>
                <a:lnTo>
                  <a:pt x="448" y="291"/>
                </a:lnTo>
                <a:lnTo>
                  <a:pt x="450" y="288"/>
                </a:lnTo>
                <a:lnTo>
                  <a:pt x="452" y="285"/>
                </a:lnTo>
                <a:lnTo>
                  <a:pt x="454" y="282"/>
                </a:lnTo>
                <a:lnTo>
                  <a:pt x="456" y="279"/>
                </a:lnTo>
                <a:lnTo>
                  <a:pt x="458" y="276"/>
                </a:lnTo>
                <a:lnTo>
                  <a:pt x="460" y="272"/>
                </a:lnTo>
                <a:lnTo>
                  <a:pt x="462" y="269"/>
                </a:lnTo>
                <a:lnTo>
                  <a:pt x="464" y="266"/>
                </a:lnTo>
                <a:lnTo>
                  <a:pt x="466" y="262"/>
                </a:lnTo>
                <a:lnTo>
                  <a:pt x="468" y="259"/>
                </a:lnTo>
                <a:lnTo>
                  <a:pt x="470" y="255"/>
                </a:lnTo>
                <a:lnTo>
                  <a:pt x="472" y="252"/>
                </a:lnTo>
                <a:lnTo>
                  <a:pt x="474" y="248"/>
                </a:lnTo>
                <a:lnTo>
                  <a:pt x="476" y="245"/>
                </a:lnTo>
                <a:lnTo>
                  <a:pt x="478" y="241"/>
                </a:lnTo>
                <a:lnTo>
                  <a:pt x="480" y="237"/>
                </a:lnTo>
                <a:lnTo>
                  <a:pt x="482" y="234"/>
                </a:lnTo>
                <a:lnTo>
                  <a:pt x="484" y="230"/>
                </a:lnTo>
                <a:lnTo>
                  <a:pt x="486" y="226"/>
                </a:lnTo>
                <a:lnTo>
                  <a:pt x="488" y="222"/>
                </a:lnTo>
                <a:lnTo>
                  <a:pt x="490" y="218"/>
                </a:lnTo>
                <a:lnTo>
                  <a:pt x="492" y="214"/>
                </a:lnTo>
                <a:lnTo>
                  <a:pt x="494" y="211"/>
                </a:lnTo>
                <a:lnTo>
                  <a:pt x="496" y="207"/>
                </a:lnTo>
                <a:lnTo>
                  <a:pt x="498" y="203"/>
                </a:lnTo>
                <a:lnTo>
                  <a:pt x="500" y="199"/>
                </a:lnTo>
                <a:lnTo>
                  <a:pt x="502" y="194"/>
                </a:lnTo>
                <a:lnTo>
                  <a:pt x="504" y="190"/>
                </a:lnTo>
                <a:lnTo>
                  <a:pt x="506" y="186"/>
                </a:lnTo>
                <a:lnTo>
                  <a:pt x="508" y="182"/>
                </a:lnTo>
                <a:lnTo>
                  <a:pt x="510" y="178"/>
                </a:lnTo>
                <a:lnTo>
                  <a:pt x="512" y="173"/>
                </a:lnTo>
                <a:lnTo>
                  <a:pt x="514" y="169"/>
                </a:lnTo>
                <a:lnTo>
                  <a:pt x="516" y="165"/>
                </a:lnTo>
                <a:lnTo>
                  <a:pt x="518" y="160"/>
                </a:lnTo>
                <a:lnTo>
                  <a:pt x="520" y="156"/>
                </a:lnTo>
                <a:lnTo>
                  <a:pt x="522" y="151"/>
                </a:lnTo>
                <a:lnTo>
                  <a:pt x="524" y="147"/>
                </a:lnTo>
                <a:lnTo>
                  <a:pt x="526" y="142"/>
                </a:lnTo>
                <a:lnTo>
                  <a:pt x="528" y="138"/>
                </a:lnTo>
                <a:lnTo>
                  <a:pt x="530" y="133"/>
                </a:lnTo>
                <a:lnTo>
                  <a:pt x="532" y="129"/>
                </a:lnTo>
                <a:lnTo>
                  <a:pt x="534" y="124"/>
                </a:lnTo>
                <a:lnTo>
                  <a:pt x="536" y="119"/>
                </a:lnTo>
                <a:lnTo>
                  <a:pt x="538" y="114"/>
                </a:lnTo>
                <a:lnTo>
                  <a:pt x="540" y="109"/>
                </a:lnTo>
                <a:lnTo>
                  <a:pt x="542" y="105"/>
                </a:lnTo>
                <a:lnTo>
                  <a:pt x="544" y="100"/>
                </a:lnTo>
                <a:lnTo>
                  <a:pt x="546" y="95"/>
                </a:lnTo>
                <a:lnTo>
                  <a:pt x="548" y="90"/>
                </a:lnTo>
                <a:lnTo>
                  <a:pt x="550" y="85"/>
                </a:lnTo>
                <a:lnTo>
                  <a:pt x="552" y="80"/>
                </a:lnTo>
                <a:lnTo>
                  <a:pt x="554" y="75"/>
                </a:lnTo>
                <a:lnTo>
                  <a:pt x="556" y="70"/>
                </a:lnTo>
                <a:lnTo>
                  <a:pt x="558" y="64"/>
                </a:lnTo>
                <a:lnTo>
                  <a:pt x="560" y="59"/>
                </a:lnTo>
                <a:lnTo>
                  <a:pt x="562" y="54"/>
                </a:lnTo>
                <a:lnTo>
                  <a:pt x="564" y="49"/>
                </a:lnTo>
                <a:lnTo>
                  <a:pt x="566" y="43"/>
                </a:lnTo>
                <a:lnTo>
                  <a:pt x="568" y="38"/>
                </a:lnTo>
                <a:lnTo>
                  <a:pt x="570" y="33"/>
                </a:lnTo>
                <a:lnTo>
                  <a:pt x="572" y="27"/>
                </a:lnTo>
                <a:lnTo>
                  <a:pt x="574" y="22"/>
                </a:lnTo>
                <a:lnTo>
                  <a:pt x="576" y="16"/>
                </a:lnTo>
                <a:lnTo>
                  <a:pt x="578" y="11"/>
                </a:lnTo>
                <a:lnTo>
                  <a:pt x="580" y="5"/>
                </a:lnTo>
                <a:lnTo>
                  <a:pt x="582" y="0"/>
                </a:lnTo>
              </a:path>
            </a:pathLst>
          </a:custGeom>
          <a:noFill/>
          <a:ln w="222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109" name="Freeform 137"/>
          <p:cNvSpPr>
            <a:spLocks/>
          </p:cNvSpPr>
          <p:nvPr/>
        </p:nvSpPr>
        <p:spPr bwMode="auto">
          <a:xfrm>
            <a:off x="2601914" y="2714625"/>
            <a:ext cx="33337" cy="217488"/>
          </a:xfrm>
          <a:custGeom>
            <a:avLst/>
            <a:gdLst>
              <a:gd name="T0" fmla="*/ 2147483647 w 10"/>
              <a:gd name="T1" fmla="*/ 2147483647 h 27"/>
              <a:gd name="T2" fmla="*/ 2147483647 w 10"/>
              <a:gd name="T3" fmla="*/ 2147483647 h 27"/>
              <a:gd name="T4" fmla="*/ 2147483647 w 10"/>
              <a:gd name="T5" fmla="*/ 2147483647 h 27"/>
              <a:gd name="T6" fmla="*/ 2147483647 w 10"/>
              <a:gd name="T7" fmla="*/ 2147483647 h 27"/>
              <a:gd name="T8" fmla="*/ 2147483647 w 10"/>
              <a:gd name="T9" fmla="*/ 2147483647 h 27"/>
              <a:gd name="T10" fmla="*/ 0 w 10"/>
              <a:gd name="T11" fmla="*/ 0 h 2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"/>
              <a:gd name="T19" fmla="*/ 0 h 27"/>
              <a:gd name="T20" fmla="*/ 10 w 10"/>
              <a:gd name="T21" fmla="*/ 27 h 2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" h="27">
                <a:moveTo>
                  <a:pt x="10" y="27"/>
                </a:moveTo>
                <a:lnTo>
                  <a:pt x="8" y="22"/>
                </a:lnTo>
                <a:lnTo>
                  <a:pt x="6" y="16"/>
                </a:lnTo>
                <a:lnTo>
                  <a:pt x="4" y="11"/>
                </a:lnTo>
                <a:lnTo>
                  <a:pt x="2" y="5"/>
                </a:lnTo>
                <a:lnTo>
                  <a:pt x="0" y="0"/>
                </a:lnTo>
              </a:path>
            </a:pathLst>
          </a:custGeom>
          <a:noFill/>
          <a:ln w="222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3095" name="Object 23"/>
          <p:cNvGraphicFramePr>
            <a:graphicFrameLocks noChangeAspect="1"/>
          </p:cNvGraphicFramePr>
          <p:nvPr/>
        </p:nvGraphicFramePr>
        <p:xfrm>
          <a:off x="7148514" y="4337051"/>
          <a:ext cx="2365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26725" imgH="177415" progId="Equation.DSMT4">
                  <p:embed/>
                </p:oleObj>
              </mc:Choice>
              <mc:Fallback>
                <p:oleObj name="Equation" r:id="rId44" imgW="126725" imgH="177415" progId="Equation.DSMT4">
                  <p:embed/>
                  <p:pic>
                    <p:nvPicPr>
                      <p:cNvPr id="3095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8514" y="4337051"/>
                        <a:ext cx="2365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6" name="Object 24"/>
          <p:cNvGraphicFramePr>
            <a:graphicFrameLocks noChangeAspect="1"/>
          </p:cNvGraphicFramePr>
          <p:nvPr/>
        </p:nvGraphicFramePr>
        <p:xfrm>
          <a:off x="7169151" y="4797426"/>
          <a:ext cx="188913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01468" imgH="164885" progId="Equation.DSMT4">
                  <p:embed/>
                </p:oleObj>
              </mc:Choice>
              <mc:Fallback>
                <p:oleObj name="Equation" r:id="rId45" imgW="101468" imgH="164885" progId="Equation.DSMT4">
                  <p:embed/>
                  <p:pic>
                    <p:nvPicPr>
                      <p:cNvPr id="3096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9151" y="4797426"/>
                        <a:ext cx="188913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7" name="Object 25"/>
          <p:cNvGraphicFramePr>
            <a:graphicFrameLocks noChangeAspect="1"/>
          </p:cNvGraphicFramePr>
          <p:nvPr/>
        </p:nvGraphicFramePr>
        <p:xfrm>
          <a:off x="7126288" y="5257801"/>
          <a:ext cx="2349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26780" imgH="164814" progId="Equation.DSMT4">
                  <p:embed/>
                </p:oleObj>
              </mc:Choice>
              <mc:Fallback>
                <p:oleObj name="Equation" r:id="rId46" imgW="126780" imgH="164814" progId="Equation.DSMT4">
                  <p:embed/>
                  <p:pic>
                    <p:nvPicPr>
                      <p:cNvPr id="3097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6288" y="5257801"/>
                        <a:ext cx="23495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8" name="Object 26"/>
          <p:cNvGraphicFramePr>
            <a:graphicFrameLocks noChangeAspect="1"/>
          </p:cNvGraphicFramePr>
          <p:nvPr/>
        </p:nvGraphicFramePr>
        <p:xfrm>
          <a:off x="7151689" y="5707064"/>
          <a:ext cx="2111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14102" imgH="177492" progId="Equation.DSMT4">
                  <p:embed/>
                </p:oleObj>
              </mc:Choice>
              <mc:Fallback>
                <p:oleObj name="Equation" r:id="rId47" imgW="114102" imgH="177492" progId="Equation.DSMT4">
                  <p:embed/>
                  <p:pic>
                    <p:nvPicPr>
                      <p:cNvPr id="3098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1689" y="5707064"/>
                        <a:ext cx="2111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9" name="Object 27"/>
          <p:cNvGraphicFramePr>
            <a:graphicFrameLocks noChangeAspect="1"/>
          </p:cNvGraphicFramePr>
          <p:nvPr/>
        </p:nvGraphicFramePr>
        <p:xfrm>
          <a:off x="7048500" y="6175376"/>
          <a:ext cx="376238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203024" imgH="164957" progId="Equation.DSMT4">
                  <p:embed/>
                </p:oleObj>
              </mc:Choice>
              <mc:Fallback>
                <p:oleObj name="Equation" r:id="rId48" imgW="203024" imgH="164957" progId="Equation.DSMT4">
                  <p:embed/>
                  <p:pic>
                    <p:nvPicPr>
                      <p:cNvPr id="3099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0" y="6175376"/>
                        <a:ext cx="376238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" name="Freeform 136"/>
          <p:cNvSpPr>
            <a:spLocks/>
          </p:cNvSpPr>
          <p:nvPr/>
        </p:nvSpPr>
        <p:spPr bwMode="auto">
          <a:xfrm>
            <a:off x="2747963" y="2732088"/>
            <a:ext cx="1757362" cy="2508250"/>
          </a:xfrm>
          <a:custGeom>
            <a:avLst/>
            <a:gdLst>
              <a:gd name="T0" fmla="*/ 2147483647 w 510"/>
              <a:gd name="T1" fmla="*/ 2147483647 h 311"/>
              <a:gd name="T2" fmla="*/ 2147483647 w 510"/>
              <a:gd name="T3" fmla="*/ 2147483647 h 311"/>
              <a:gd name="T4" fmla="*/ 2147483647 w 510"/>
              <a:gd name="T5" fmla="*/ 2147483647 h 311"/>
              <a:gd name="T6" fmla="*/ 2147483647 w 510"/>
              <a:gd name="T7" fmla="*/ 2147483647 h 311"/>
              <a:gd name="T8" fmla="*/ 2147483647 w 510"/>
              <a:gd name="T9" fmla="*/ 2147483647 h 311"/>
              <a:gd name="T10" fmla="*/ 2147483647 w 510"/>
              <a:gd name="T11" fmla="*/ 2147483647 h 311"/>
              <a:gd name="T12" fmla="*/ 2147483647 w 510"/>
              <a:gd name="T13" fmla="*/ 2147483647 h 311"/>
              <a:gd name="T14" fmla="*/ 2147483647 w 510"/>
              <a:gd name="T15" fmla="*/ 2147483647 h 311"/>
              <a:gd name="T16" fmla="*/ 2147483647 w 510"/>
              <a:gd name="T17" fmla="*/ 2147483647 h 311"/>
              <a:gd name="T18" fmla="*/ 2147483647 w 510"/>
              <a:gd name="T19" fmla="*/ 2147483647 h 311"/>
              <a:gd name="T20" fmla="*/ 2147483647 w 510"/>
              <a:gd name="T21" fmla="*/ 2147483647 h 311"/>
              <a:gd name="T22" fmla="*/ 2147483647 w 510"/>
              <a:gd name="T23" fmla="*/ 2147483647 h 311"/>
              <a:gd name="T24" fmla="*/ 2147483647 w 510"/>
              <a:gd name="T25" fmla="*/ 2147483647 h 311"/>
              <a:gd name="T26" fmla="*/ 2147483647 w 510"/>
              <a:gd name="T27" fmla="*/ 2147483647 h 311"/>
              <a:gd name="T28" fmla="*/ 2147483647 w 510"/>
              <a:gd name="T29" fmla="*/ 2147483647 h 311"/>
              <a:gd name="T30" fmla="*/ 2147483647 w 510"/>
              <a:gd name="T31" fmla="*/ 2147483647 h 311"/>
              <a:gd name="T32" fmla="*/ 2147483647 w 510"/>
              <a:gd name="T33" fmla="*/ 2147483647 h 311"/>
              <a:gd name="T34" fmla="*/ 2147483647 w 510"/>
              <a:gd name="T35" fmla="*/ 2147483647 h 311"/>
              <a:gd name="T36" fmla="*/ 2147483647 w 510"/>
              <a:gd name="T37" fmla="*/ 2147483647 h 311"/>
              <a:gd name="T38" fmla="*/ 2147483647 w 510"/>
              <a:gd name="T39" fmla="*/ 2147483647 h 311"/>
              <a:gd name="T40" fmla="*/ 2147483647 w 510"/>
              <a:gd name="T41" fmla="*/ 2147483647 h 311"/>
              <a:gd name="T42" fmla="*/ 2147483647 w 510"/>
              <a:gd name="T43" fmla="*/ 2147483647 h 311"/>
              <a:gd name="T44" fmla="*/ 2147483647 w 510"/>
              <a:gd name="T45" fmla="*/ 2147483647 h 311"/>
              <a:gd name="T46" fmla="*/ 2147483647 w 510"/>
              <a:gd name="T47" fmla="*/ 2147483647 h 311"/>
              <a:gd name="T48" fmla="*/ 2147483647 w 510"/>
              <a:gd name="T49" fmla="*/ 2147483647 h 311"/>
              <a:gd name="T50" fmla="*/ 2147483647 w 510"/>
              <a:gd name="T51" fmla="*/ 2147483647 h 311"/>
              <a:gd name="T52" fmla="*/ 2147483647 w 510"/>
              <a:gd name="T53" fmla="*/ 2147483647 h 311"/>
              <a:gd name="T54" fmla="*/ 2147483647 w 510"/>
              <a:gd name="T55" fmla="*/ 2147483647 h 311"/>
              <a:gd name="T56" fmla="*/ 2147483647 w 510"/>
              <a:gd name="T57" fmla="*/ 2147483647 h 311"/>
              <a:gd name="T58" fmla="*/ 2147483647 w 510"/>
              <a:gd name="T59" fmla="*/ 2147483647 h 311"/>
              <a:gd name="T60" fmla="*/ 2147483647 w 510"/>
              <a:gd name="T61" fmla="*/ 2147483647 h 311"/>
              <a:gd name="T62" fmla="*/ 2147483647 w 510"/>
              <a:gd name="T63" fmla="*/ 2147483647 h 311"/>
              <a:gd name="T64" fmla="*/ 2147483647 w 510"/>
              <a:gd name="T65" fmla="*/ 2147483647 h 311"/>
              <a:gd name="T66" fmla="*/ 2147483647 w 510"/>
              <a:gd name="T67" fmla="*/ 2147483647 h 311"/>
              <a:gd name="T68" fmla="*/ 2147483647 w 510"/>
              <a:gd name="T69" fmla="*/ 2147483647 h 311"/>
              <a:gd name="T70" fmla="*/ 2147483647 w 510"/>
              <a:gd name="T71" fmla="*/ 2147483647 h 311"/>
              <a:gd name="T72" fmla="*/ 2147483647 w 510"/>
              <a:gd name="T73" fmla="*/ 2147483647 h 311"/>
              <a:gd name="T74" fmla="*/ 2147483647 w 510"/>
              <a:gd name="T75" fmla="*/ 2147483647 h 311"/>
              <a:gd name="T76" fmla="*/ 2147483647 w 510"/>
              <a:gd name="T77" fmla="*/ 2147483647 h 311"/>
              <a:gd name="T78" fmla="*/ 2147483647 w 510"/>
              <a:gd name="T79" fmla="*/ 2147483647 h 311"/>
              <a:gd name="T80" fmla="*/ 2147483647 w 510"/>
              <a:gd name="T81" fmla="*/ 2147483647 h 311"/>
              <a:gd name="T82" fmla="*/ 2147483647 w 510"/>
              <a:gd name="T83" fmla="*/ 2147483647 h 311"/>
              <a:gd name="T84" fmla="*/ 2147483647 w 510"/>
              <a:gd name="T85" fmla="*/ 2147483647 h 311"/>
              <a:gd name="T86" fmla="*/ 2147483647 w 510"/>
              <a:gd name="T87" fmla="*/ 2147483647 h 311"/>
              <a:gd name="T88" fmla="*/ 2147483647 w 510"/>
              <a:gd name="T89" fmla="*/ 2147483647 h 311"/>
              <a:gd name="T90" fmla="*/ 2147483647 w 510"/>
              <a:gd name="T91" fmla="*/ 2147483647 h 311"/>
              <a:gd name="T92" fmla="*/ 2147483647 w 510"/>
              <a:gd name="T93" fmla="*/ 2147483647 h 311"/>
              <a:gd name="T94" fmla="*/ 2147483647 w 510"/>
              <a:gd name="T95" fmla="*/ 2147483647 h 311"/>
              <a:gd name="T96" fmla="*/ 2147483647 w 510"/>
              <a:gd name="T97" fmla="*/ 2147483647 h 311"/>
              <a:gd name="T98" fmla="*/ 2147483647 w 510"/>
              <a:gd name="T99" fmla="*/ 2147483647 h 311"/>
              <a:gd name="T100" fmla="*/ 2147483647 w 510"/>
              <a:gd name="T101" fmla="*/ 2147483647 h 311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510"/>
              <a:gd name="T154" fmla="*/ 0 h 311"/>
              <a:gd name="T155" fmla="*/ 510 w 510"/>
              <a:gd name="T156" fmla="*/ 311 h 311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510" h="311">
                <a:moveTo>
                  <a:pt x="0" y="4"/>
                </a:moveTo>
                <a:lnTo>
                  <a:pt x="2" y="9"/>
                </a:lnTo>
                <a:lnTo>
                  <a:pt x="4" y="14"/>
                </a:lnTo>
                <a:lnTo>
                  <a:pt x="6" y="19"/>
                </a:lnTo>
                <a:lnTo>
                  <a:pt x="8" y="23"/>
                </a:lnTo>
                <a:lnTo>
                  <a:pt x="10" y="28"/>
                </a:lnTo>
                <a:lnTo>
                  <a:pt x="12" y="33"/>
                </a:lnTo>
                <a:lnTo>
                  <a:pt x="14" y="37"/>
                </a:lnTo>
                <a:lnTo>
                  <a:pt x="16" y="42"/>
                </a:lnTo>
                <a:lnTo>
                  <a:pt x="18" y="46"/>
                </a:lnTo>
                <a:lnTo>
                  <a:pt x="20" y="51"/>
                </a:lnTo>
                <a:lnTo>
                  <a:pt x="22" y="55"/>
                </a:lnTo>
                <a:lnTo>
                  <a:pt x="24" y="60"/>
                </a:lnTo>
                <a:lnTo>
                  <a:pt x="26" y="64"/>
                </a:lnTo>
                <a:lnTo>
                  <a:pt x="28" y="68"/>
                </a:lnTo>
                <a:lnTo>
                  <a:pt x="30" y="73"/>
                </a:lnTo>
                <a:lnTo>
                  <a:pt x="32" y="77"/>
                </a:lnTo>
                <a:lnTo>
                  <a:pt x="34" y="81"/>
                </a:lnTo>
                <a:lnTo>
                  <a:pt x="36" y="85"/>
                </a:lnTo>
                <a:lnTo>
                  <a:pt x="38" y="89"/>
                </a:lnTo>
                <a:lnTo>
                  <a:pt x="40" y="93"/>
                </a:lnTo>
                <a:lnTo>
                  <a:pt x="42" y="97"/>
                </a:lnTo>
                <a:lnTo>
                  <a:pt x="44" y="102"/>
                </a:lnTo>
                <a:lnTo>
                  <a:pt x="46" y="105"/>
                </a:lnTo>
                <a:lnTo>
                  <a:pt x="48" y="109"/>
                </a:lnTo>
                <a:lnTo>
                  <a:pt x="50" y="113"/>
                </a:lnTo>
                <a:lnTo>
                  <a:pt x="52" y="117"/>
                </a:lnTo>
                <a:lnTo>
                  <a:pt x="54" y="121"/>
                </a:lnTo>
                <a:lnTo>
                  <a:pt x="56" y="125"/>
                </a:lnTo>
                <a:lnTo>
                  <a:pt x="58" y="129"/>
                </a:lnTo>
                <a:lnTo>
                  <a:pt x="60" y="132"/>
                </a:lnTo>
                <a:lnTo>
                  <a:pt x="62" y="136"/>
                </a:lnTo>
                <a:lnTo>
                  <a:pt x="64" y="140"/>
                </a:lnTo>
                <a:lnTo>
                  <a:pt x="66" y="143"/>
                </a:lnTo>
                <a:lnTo>
                  <a:pt x="68" y="147"/>
                </a:lnTo>
                <a:lnTo>
                  <a:pt x="70" y="150"/>
                </a:lnTo>
                <a:lnTo>
                  <a:pt x="72" y="154"/>
                </a:lnTo>
                <a:lnTo>
                  <a:pt x="74" y="157"/>
                </a:lnTo>
                <a:lnTo>
                  <a:pt x="76" y="161"/>
                </a:lnTo>
                <a:lnTo>
                  <a:pt x="78" y="164"/>
                </a:lnTo>
                <a:lnTo>
                  <a:pt x="80" y="167"/>
                </a:lnTo>
                <a:lnTo>
                  <a:pt x="82" y="171"/>
                </a:lnTo>
                <a:lnTo>
                  <a:pt x="84" y="174"/>
                </a:lnTo>
                <a:lnTo>
                  <a:pt x="86" y="177"/>
                </a:lnTo>
                <a:lnTo>
                  <a:pt x="88" y="180"/>
                </a:lnTo>
                <a:lnTo>
                  <a:pt x="90" y="183"/>
                </a:lnTo>
                <a:lnTo>
                  <a:pt x="92" y="186"/>
                </a:lnTo>
                <a:lnTo>
                  <a:pt x="94" y="189"/>
                </a:lnTo>
                <a:lnTo>
                  <a:pt x="96" y="193"/>
                </a:lnTo>
                <a:lnTo>
                  <a:pt x="98" y="195"/>
                </a:lnTo>
                <a:lnTo>
                  <a:pt x="100" y="198"/>
                </a:lnTo>
                <a:lnTo>
                  <a:pt x="102" y="201"/>
                </a:lnTo>
                <a:lnTo>
                  <a:pt x="104" y="204"/>
                </a:lnTo>
                <a:lnTo>
                  <a:pt x="106" y="207"/>
                </a:lnTo>
                <a:lnTo>
                  <a:pt x="108" y="210"/>
                </a:lnTo>
                <a:lnTo>
                  <a:pt x="110" y="213"/>
                </a:lnTo>
                <a:lnTo>
                  <a:pt x="112" y="215"/>
                </a:lnTo>
                <a:lnTo>
                  <a:pt x="114" y="218"/>
                </a:lnTo>
                <a:lnTo>
                  <a:pt x="116" y="221"/>
                </a:lnTo>
                <a:lnTo>
                  <a:pt x="118" y="223"/>
                </a:lnTo>
                <a:lnTo>
                  <a:pt x="120" y="226"/>
                </a:lnTo>
                <a:lnTo>
                  <a:pt x="122" y="228"/>
                </a:lnTo>
                <a:lnTo>
                  <a:pt x="124" y="231"/>
                </a:lnTo>
                <a:lnTo>
                  <a:pt x="126" y="233"/>
                </a:lnTo>
                <a:lnTo>
                  <a:pt x="128" y="236"/>
                </a:lnTo>
                <a:lnTo>
                  <a:pt x="130" y="238"/>
                </a:lnTo>
                <a:lnTo>
                  <a:pt x="132" y="240"/>
                </a:lnTo>
                <a:lnTo>
                  <a:pt x="134" y="243"/>
                </a:lnTo>
                <a:lnTo>
                  <a:pt x="136" y="245"/>
                </a:lnTo>
                <a:lnTo>
                  <a:pt x="138" y="247"/>
                </a:lnTo>
                <a:lnTo>
                  <a:pt x="140" y="249"/>
                </a:lnTo>
                <a:lnTo>
                  <a:pt x="142" y="252"/>
                </a:lnTo>
                <a:lnTo>
                  <a:pt x="144" y="254"/>
                </a:lnTo>
                <a:lnTo>
                  <a:pt x="146" y="256"/>
                </a:lnTo>
                <a:lnTo>
                  <a:pt x="148" y="258"/>
                </a:lnTo>
                <a:lnTo>
                  <a:pt x="150" y="260"/>
                </a:lnTo>
                <a:lnTo>
                  <a:pt x="152" y="262"/>
                </a:lnTo>
                <a:lnTo>
                  <a:pt x="154" y="264"/>
                </a:lnTo>
                <a:lnTo>
                  <a:pt x="156" y="266"/>
                </a:lnTo>
                <a:lnTo>
                  <a:pt x="158" y="267"/>
                </a:lnTo>
                <a:lnTo>
                  <a:pt x="160" y="269"/>
                </a:lnTo>
                <a:lnTo>
                  <a:pt x="162" y="271"/>
                </a:lnTo>
                <a:lnTo>
                  <a:pt x="164" y="273"/>
                </a:lnTo>
                <a:lnTo>
                  <a:pt x="166" y="274"/>
                </a:lnTo>
                <a:lnTo>
                  <a:pt x="168" y="276"/>
                </a:lnTo>
                <a:lnTo>
                  <a:pt x="170" y="278"/>
                </a:lnTo>
                <a:lnTo>
                  <a:pt x="172" y="279"/>
                </a:lnTo>
                <a:lnTo>
                  <a:pt x="174" y="281"/>
                </a:lnTo>
                <a:lnTo>
                  <a:pt x="176" y="282"/>
                </a:lnTo>
                <a:lnTo>
                  <a:pt x="178" y="284"/>
                </a:lnTo>
                <a:lnTo>
                  <a:pt x="180" y="285"/>
                </a:lnTo>
                <a:lnTo>
                  <a:pt x="182" y="287"/>
                </a:lnTo>
                <a:lnTo>
                  <a:pt x="184" y="288"/>
                </a:lnTo>
                <a:lnTo>
                  <a:pt x="186" y="289"/>
                </a:lnTo>
                <a:lnTo>
                  <a:pt x="188" y="291"/>
                </a:lnTo>
                <a:lnTo>
                  <a:pt x="190" y="292"/>
                </a:lnTo>
                <a:lnTo>
                  <a:pt x="192" y="293"/>
                </a:lnTo>
                <a:lnTo>
                  <a:pt x="194" y="294"/>
                </a:lnTo>
                <a:lnTo>
                  <a:pt x="196" y="295"/>
                </a:lnTo>
                <a:lnTo>
                  <a:pt x="198" y="296"/>
                </a:lnTo>
                <a:lnTo>
                  <a:pt x="200" y="297"/>
                </a:lnTo>
                <a:lnTo>
                  <a:pt x="202" y="298"/>
                </a:lnTo>
                <a:lnTo>
                  <a:pt x="204" y="299"/>
                </a:lnTo>
                <a:lnTo>
                  <a:pt x="206" y="300"/>
                </a:lnTo>
                <a:lnTo>
                  <a:pt x="208" y="301"/>
                </a:lnTo>
                <a:lnTo>
                  <a:pt x="210" y="302"/>
                </a:lnTo>
                <a:lnTo>
                  <a:pt x="212" y="303"/>
                </a:lnTo>
                <a:lnTo>
                  <a:pt x="214" y="304"/>
                </a:lnTo>
                <a:lnTo>
                  <a:pt x="216" y="304"/>
                </a:lnTo>
                <a:lnTo>
                  <a:pt x="218" y="305"/>
                </a:lnTo>
                <a:lnTo>
                  <a:pt x="220" y="306"/>
                </a:lnTo>
                <a:lnTo>
                  <a:pt x="222" y="306"/>
                </a:lnTo>
                <a:lnTo>
                  <a:pt x="224" y="307"/>
                </a:lnTo>
                <a:lnTo>
                  <a:pt x="226" y="307"/>
                </a:lnTo>
                <a:lnTo>
                  <a:pt x="228" y="308"/>
                </a:lnTo>
                <a:lnTo>
                  <a:pt x="230" y="308"/>
                </a:lnTo>
                <a:lnTo>
                  <a:pt x="232" y="309"/>
                </a:lnTo>
                <a:lnTo>
                  <a:pt x="234" y="309"/>
                </a:lnTo>
                <a:lnTo>
                  <a:pt x="236" y="310"/>
                </a:lnTo>
                <a:lnTo>
                  <a:pt x="238" y="310"/>
                </a:lnTo>
                <a:lnTo>
                  <a:pt x="240" y="310"/>
                </a:lnTo>
                <a:lnTo>
                  <a:pt x="242" y="311"/>
                </a:lnTo>
                <a:lnTo>
                  <a:pt x="244" y="311"/>
                </a:lnTo>
                <a:lnTo>
                  <a:pt x="246" y="311"/>
                </a:lnTo>
                <a:lnTo>
                  <a:pt x="248" y="311"/>
                </a:lnTo>
                <a:lnTo>
                  <a:pt x="250" y="311"/>
                </a:lnTo>
                <a:lnTo>
                  <a:pt x="252" y="311"/>
                </a:lnTo>
                <a:lnTo>
                  <a:pt x="254" y="311"/>
                </a:lnTo>
                <a:lnTo>
                  <a:pt x="256" y="311"/>
                </a:lnTo>
                <a:lnTo>
                  <a:pt x="258" y="311"/>
                </a:lnTo>
                <a:lnTo>
                  <a:pt x="260" y="311"/>
                </a:lnTo>
                <a:lnTo>
                  <a:pt x="262" y="311"/>
                </a:lnTo>
                <a:lnTo>
                  <a:pt x="264" y="311"/>
                </a:lnTo>
                <a:lnTo>
                  <a:pt x="266" y="311"/>
                </a:lnTo>
                <a:lnTo>
                  <a:pt x="268" y="310"/>
                </a:lnTo>
                <a:lnTo>
                  <a:pt x="270" y="310"/>
                </a:lnTo>
                <a:lnTo>
                  <a:pt x="272" y="310"/>
                </a:lnTo>
                <a:lnTo>
                  <a:pt x="274" y="309"/>
                </a:lnTo>
                <a:lnTo>
                  <a:pt x="276" y="309"/>
                </a:lnTo>
                <a:lnTo>
                  <a:pt x="278" y="308"/>
                </a:lnTo>
                <a:lnTo>
                  <a:pt x="280" y="308"/>
                </a:lnTo>
                <a:lnTo>
                  <a:pt x="282" y="307"/>
                </a:lnTo>
                <a:lnTo>
                  <a:pt x="284" y="307"/>
                </a:lnTo>
                <a:lnTo>
                  <a:pt x="286" y="306"/>
                </a:lnTo>
                <a:lnTo>
                  <a:pt x="288" y="306"/>
                </a:lnTo>
                <a:lnTo>
                  <a:pt x="290" y="305"/>
                </a:lnTo>
                <a:lnTo>
                  <a:pt x="292" y="304"/>
                </a:lnTo>
                <a:lnTo>
                  <a:pt x="294" y="304"/>
                </a:lnTo>
                <a:lnTo>
                  <a:pt x="296" y="303"/>
                </a:lnTo>
                <a:lnTo>
                  <a:pt x="298" y="302"/>
                </a:lnTo>
                <a:lnTo>
                  <a:pt x="300" y="301"/>
                </a:lnTo>
                <a:lnTo>
                  <a:pt x="302" y="300"/>
                </a:lnTo>
                <a:lnTo>
                  <a:pt x="304" y="299"/>
                </a:lnTo>
                <a:lnTo>
                  <a:pt x="306" y="298"/>
                </a:lnTo>
                <a:lnTo>
                  <a:pt x="308" y="297"/>
                </a:lnTo>
                <a:lnTo>
                  <a:pt x="310" y="296"/>
                </a:lnTo>
                <a:lnTo>
                  <a:pt x="312" y="295"/>
                </a:lnTo>
                <a:lnTo>
                  <a:pt x="314" y="294"/>
                </a:lnTo>
                <a:lnTo>
                  <a:pt x="316" y="293"/>
                </a:lnTo>
                <a:lnTo>
                  <a:pt x="318" y="292"/>
                </a:lnTo>
                <a:lnTo>
                  <a:pt x="320" y="291"/>
                </a:lnTo>
                <a:lnTo>
                  <a:pt x="322" y="289"/>
                </a:lnTo>
                <a:lnTo>
                  <a:pt x="324" y="288"/>
                </a:lnTo>
                <a:lnTo>
                  <a:pt x="326" y="287"/>
                </a:lnTo>
                <a:lnTo>
                  <a:pt x="328" y="285"/>
                </a:lnTo>
                <a:lnTo>
                  <a:pt x="330" y="284"/>
                </a:lnTo>
                <a:lnTo>
                  <a:pt x="332" y="282"/>
                </a:lnTo>
                <a:lnTo>
                  <a:pt x="334" y="281"/>
                </a:lnTo>
                <a:lnTo>
                  <a:pt x="336" y="279"/>
                </a:lnTo>
                <a:lnTo>
                  <a:pt x="338" y="278"/>
                </a:lnTo>
                <a:lnTo>
                  <a:pt x="340" y="276"/>
                </a:lnTo>
                <a:lnTo>
                  <a:pt x="342" y="274"/>
                </a:lnTo>
                <a:lnTo>
                  <a:pt x="344" y="273"/>
                </a:lnTo>
                <a:lnTo>
                  <a:pt x="346" y="271"/>
                </a:lnTo>
                <a:lnTo>
                  <a:pt x="348" y="269"/>
                </a:lnTo>
                <a:lnTo>
                  <a:pt x="350" y="267"/>
                </a:lnTo>
                <a:lnTo>
                  <a:pt x="352" y="266"/>
                </a:lnTo>
                <a:lnTo>
                  <a:pt x="354" y="264"/>
                </a:lnTo>
                <a:lnTo>
                  <a:pt x="356" y="262"/>
                </a:lnTo>
                <a:lnTo>
                  <a:pt x="358" y="260"/>
                </a:lnTo>
                <a:lnTo>
                  <a:pt x="360" y="258"/>
                </a:lnTo>
                <a:lnTo>
                  <a:pt x="362" y="256"/>
                </a:lnTo>
                <a:lnTo>
                  <a:pt x="364" y="254"/>
                </a:lnTo>
                <a:lnTo>
                  <a:pt x="366" y="252"/>
                </a:lnTo>
                <a:lnTo>
                  <a:pt x="368" y="249"/>
                </a:lnTo>
                <a:lnTo>
                  <a:pt x="370" y="247"/>
                </a:lnTo>
                <a:lnTo>
                  <a:pt x="372" y="245"/>
                </a:lnTo>
                <a:lnTo>
                  <a:pt x="374" y="243"/>
                </a:lnTo>
                <a:lnTo>
                  <a:pt x="376" y="240"/>
                </a:lnTo>
                <a:lnTo>
                  <a:pt x="378" y="238"/>
                </a:lnTo>
                <a:lnTo>
                  <a:pt x="380" y="236"/>
                </a:lnTo>
                <a:lnTo>
                  <a:pt x="382" y="233"/>
                </a:lnTo>
                <a:lnTo>
                  <a:pt x="384" y="231"/>
                </a:lnTo>
                <a:lnTo>
                  <a:pt x="386" y="228"/>
                </a:lnTo>
                <a:lnTo>
                  <a:pt x="388" y="226"/>
                </a:lnTo>
                <a:lnTo>
                  <a:pt x="390" y="223"/>
                </a:lnTo>
                <a:lnTo>
                  <a:pt x="392" y="221"/>
                </a:lnTo>
                <a:lnTo>
                  <a:pt x="394" y="218"/>
                </a:lnTo>
                <a:lnTo>
                  <a:pt x="396" y="215"/>
                </a:lnTo>
                <a:lnTo>
                  <a:pt x="398" y="213"/>
                </a:lnTo>
                <a:lnTo>
                  <a:pt x="400" y="210"/>
                </a:lnTo>
                <a:lnTo>
                  <a:pt x="402" y="207"/>
                </a:lnTo>
                <a:lnTo>
                  <a:pt x="404" y="204"/>
                </a:lnTo>
                <a:lnTo>
                  <a:pt x="406" y="201"/>
                </a:lnTo>
                <a:lnTo>
                  <a:pt x="408" y="198"/>
                </a:lnTo>
                <a:lnTo>
                  <a:pt x="410" y="195"/>
                </a:lnTo>
                <a:lnTo>
                  <a:pt x="412" y="193"/>
                </a:lnTo>
                <a:lnTo>
                  <a:pt x="414" y="189"/>
                </a:lnTo>
                <a:lnTo>
                  <a:pt x="416" y="186"/>
                </a:lnTo>
                <a:lnTo>
                  <a:pt x="418" y="183"/>
                </a:lnTo>
                <a:lnTo>
                  <a:pt x="420" y="180"/>
                </a:lnTo>
                <a:lnTo>
                  <a:pt x="422" y="177"/>
                </a:lnTo>
                <a:lnTo>
                  <a:pt x="424" y="174"/>
                </a:lnTo>
                <a:lnTo>
                  <a:pt x="426" y="171"/>
                </a:lnTo>
                <a:lnTo>
                  <a:pt x="428" y="167"/>
                </a:lnTo>
                <a:lnTo>
                  <a:pt x="430" y="164"/>
                </a:lnTo>
                <a:lnTo>
                  <a:pt x="432" y="161"/>
                </a:lnTo>
                <a:lnTo>
                  <a:pt x="434" y="157"/>
                </a:lnTo>
                <a:lnTo>
                  <a:pt x="436" y="154"/>
                </a:lnTo>
                <a:lnTo>
                  <a:pt x="438" y="150"/>
                </a:lnTo>
                <a:lnTo>
                  <a:pt x="440" y="147"/>
                </a:lnTo>
                <a:lnTo>
                  <a:pt x="442" y="143"/>
                </a:lnTo>
                <a:lnTo>
                  <a:pt x="444" y="140"/>
                </a:lnTo>
                <a:lnTo>
                  <a:pt x="446" y="136"/>
                </a:lnTo>
                <a:lnTo>
                  <a:pt x="448" y="132"/>
                </a:lnTo>
                <a:lnTo>
                  <a:pt x="450" y="129"/>
                </a:lnTo>
                <a:lnTo>
                  <a:pt x="452" y="125"/>
                </a:lnTo>
                <a:lnTo>
                  <a:pt x="454" y="121"/>
                </a:lnTo>
                <a:lnTo>
                  <a:pt x="456" y="117"/>
                </a:lnTo>
                <a:lnTo>
                  <a:pt x="458" y="113"/>
                </a:lnTo>
                <a:lnTo>
                  <a:pt x="460" y="109"/>
                </a:lnTo>
                <a:lnTo>
                  <a:pt x="462" y="105"/>
                </a:lnTo>
                <a:lnTo>
                  <a:pt x="464" y="102"/>
                </a:lnTo>
                <a:lnTo>
                  <a:pt x="466" y="97"/>
                </a:lnTo>
                <a:lnTo>
                  <a:pt x="468" y="93"/>
                </a:lnTo>
                <a:lnTo>
                  <a:pt x="470" y="89"/>
                </a:lnTo>
                <a:lnTo>
                  <a:pt x="472" y="85"/>
                </a:lnTo>
                <a:lnTo>
                  <a:pt x="474" y="81"/>
                </a:lnTo>
                <a:lnTo>
                  <a:pt x="476" y="77"/>
                </a:lnTo>
                <a:lnTo>
                  <a:pt x="478" y="73"/>
                </a:lnTo>
                <a:lnTo>
                  <a:pt x="480" y="68"/>
                </a:lnTo>
                <a:lnTo>
                  <a:pt x="482" y="64"/>
                </a:lnTo>
                <a:lnTo>
                  <a:pt x="484" y="60"/>
                </a:lnTo>
                <a:lnTo>
                  <a:pt x="486" y="55"/>
                </a:lnTo>
                <a:lnTo>
                  <a:pt x="488" y="51"/>
                </a:lnTo>
                <a:lnTo>
                  <a:pt x="490" y="46"/>
                </a:lnTo>
                <a:lnTo>
                  <a:pt x="492" y="42"/>
                </a:lnTo>
                <a:lnTo>
                  <a:pt x="494" y="37"/>
                </a:lnTo>
                <a:lnTo>
                  <a:pt x="496" y="33"/>
                </a:lnTo>
                <a:lnTo>
                  <a:pt x="498" y="28"/>
                </a:lnTo>
                <a:lnTo>
                  <a:pt x="500" y="23"/>
                </a:lnTo>
                <a:lnTo>
                  <a:pt x="502" y="19"/>
                </a:lnTo>
                <a:lnTo>
                  <a:pt x="504" y="14"/>
                </a:lnTo>
                <a:lnTo>
                  <a:pt x="506" y="9"/>
                </a:lnTo>
                <a:lnTo>
                  <a:pt x="508" y="4"/>
                </a:lnTo>
                <a:lnTo>
                  <a:pt x="510" y="0"/>
                </a:lnTo>
              </a:path>
            </a:pathLst>
          </a:cu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45" name="Rectangle 144"/>
          <p:cNvSpPr>
            <a:spLocks noChangeArrowheads="1"/>
          </p:cNvSpPr>
          <p:nvPr/>
        </p:nvSpPr>
        <p:spPr bwMode="auto">
          <a:xfrm>
            <a:off x="5805489" y="2725738"/>
            <a:ext cx="26981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CA">
                <a:solidFill>
                  <a:srgbClr val="0070C0"/>
                </a:solidFill>
              </a:rPr>
              <a:t>Isolate the Y-variable!!!</a:t>
            </a:r>
          </a:p>
        </p:txBody>
      </p:sp>
      <p:sp>
        <p:nvSpPr>
          <p:cNvPr id="3112" name="TextBox 145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49"/>
              </a:rPr>
              <a:t>www.BCMath.ca</a:t>
            </a:r>
            <a:r>
              <a:rPr lang="en-CA" sz="100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46219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1" dur="1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70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75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80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85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90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5" dur="1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8" dur="1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1" dur="1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4" dur="1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7" dur="1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23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28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33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38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43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00208 L -1.11111E-6 0.11934 " pathEditMode="relative" rAng="0" ptsTypes="AA">
                                      <p:cBhvr>
                                        <p:cTn id="159" dur="2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8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1" grpId="0" build="p"/>
      <p:bldP spid="6" grpId="0" animBg="1"/>
      <p:bldP spid="7" grpId="0" animBg="1"/>
      <p:bldP spid="8" grpId="0"/>
      <p:bldP spid="128" grpId="0" animBg="1"/>
      <p:bldP spid="3107" grpId="0" animBg="1"/>
      <p:bldP spid="3108" grpId="0" animBg="1"/>
      <p:bldP spid="3109" grpId="0" animBg="1"/>
      <p:bldP spid="144" grpId="0" animBg="1"/>
      <p:bldP spid="144" grpId="1" animBg="1"/>
      <p:bldP spid="14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21"/>
          <p:cNvGrpSpPr>
            <a:grpSpLocks noChangeAspect="1"/>
          </p:cNvGrpSpPr>
          <p:nvPr/>
        </p:nvGrpSpPr>
        <p:grpSpPr bwMode="auto">
          <a:xfrm>
            <a:off x="2316164" y="2388379"/>
            <a:ext cx="3323917" cy="3380597"/>
            <a:chOff x="-192" y="701"/>
            <a:chExt cx="2885" cy="2833"/>
          </a:xfrm>
        </p:grpSpPr>
        <p:sp>
          <p:nvSpPr>
            <p:cNvPr id="4205" name="AutoShape 220"/>
            <p:cNvSpPr>
              <a:spLocks noChangeAspect="1" noChangeArrowheads="1" noTextEdit="1"/>
            </p:cNvSpPr>
            <p:nvPr/>
          </p:nvSpPr>
          <p:spPr bwMode="auto">
            <a:xfrm>
              <a:off x="-192" y="707"/>
              <a:ext cx="2877" cy="2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6" name="Rectangle 222"/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07" name="Line 223"/>
            <p:cNvSpPr>
              <a:spLocks noChangeShapeType="1"/>
            </p:cNvSpPr>
            <p:nvPr/>
          </p:nvSpPr>
          <p:spPr bwMode="auto">
            <a:xfrm flipV="1">
              <a:off x="5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8" name="Line 224"/>
            <p:cNvSpPr>
              <a:spLocks noChangeShapeType="1"/>
            </p:cNvSpPr>
            <p:nvPr/>
          </p:nvSpPr>
          <p:spPr bwMode="auto">
            <a:xfrm flipV="1">
              <a:off x="52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9" name="Line 225"/>
            <p:cNvSpPr>
              <a:spLocks noChangeShapeType="1"/>
            </p:cNvSpPr>
            <p:nvPr/>
          </p:nvSpPr>
          <p:spPr bwMode="auto">
            <a:xfrm flipV="1">
              <a:off x="28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0" name="Line 226"/>
            <p:cNvSpPr>
              <a:spLocks noChangeShapeType="1"/>
            </p:cNvSpPr>
            <p:nvPr/>
          </p:nvSpPr>
          <p:spPr bwMode="auto">
            <a:xfrm flipV="1">
              <a:off x="29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1" name="Line 227"/>
            <p:cNvSpPr>
              <a:spLocks noChangeShapeType="1"/>
            </p:cNvSpPr>
            <p:nvPr/>
          </p:nvSpPr>
          <p:spPr bwMode="auto">
            <a:xfrm flipV="1">
              <a:off x="527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2" name="Line 228"/>
            <p:cNvSpPr>
              <a:spLocks noChangeShapeType="1"/>
            </p:cNvSpPr>
            <p:nvPr/>
          </p:nvSpPr>
          <p:spPr bwMode="auto">
            <a:xfrm flipV="1">
              <a:off x="53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3" name="Line 229"/>
            <p:cNvSpPr>
              <a:spLocks noChangeShapeType="1"/>
            </p:cNvSpPr>
            <p:nvPr/>
          </p:nvSpPr>
          <p:spPr bwMode="auto">
            <a:xfrm flipV="1">
              <a:off x="766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4" name="Line 230"/>
            <p:cNvSpPr>
              <a:spLocks noChangeShapeType="1"/>
            </p:cNvSpPr>
            <p:nvPr/>
          </p:nvSpPr>
          <p:spPr bwMode="auto">
            <a:xfrm flipV="1">
              <a:off x="76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5" name="Line 231"/>
            <p:cNvSpPr>
              <a:spLocks noChangeShapeType="1"/>
            </p:cNvSpPr>
            <p:nvPr/>
          </p:nvSpPr>
          <p:spPr bwMode="auto">
            <a:xfrm flipV="1">
              <a:off x="1005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6" name="Line 232"/>
            <p:cNvSpPr>
              <a:spLocks noChangeShapeType="1"/>
            </p:cNvSpPr>
            <p:nvPr/>
          </p:nvSpPr>
          <p:spPr bwMode="auto">
            <a:xfrm flipV="1">
              <a:off x="100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7" name="Line 233"/>
            <p:cNvSpPr>
              <a:spLocks noChangeShapeType="1"/>
            </p:cNvSpPr>
            <p:nvPr/>
          </p:nvSpPr>
          <p:spPr bwMode="auto">
            <a:xfrm flipV="1">
              <a:off x="1483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8" name="Line 234"/>
            <p:cNvSpPr>
              <a:spLocks noChangeShapeType="1"/>
            </p:cNvSpPr>
            <p:nvPr/>
          </p:nvSpPr>
          <p:spPr bwMode="auto">
            <a:xfrm flipV="1">
              <a:off x="1485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9" name="Line 235"/>
            <p:cNvSpPr>
              <a:spLocks noChangeShapeType="1"/>
            </p:cNvSpPr>
            <p:nvPr/>
          </p:nvSpPr>
          <p:spPr bwMode="auto">
            <a:xfrm flipV="1">
              <a:off x="172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0" name="Line 236"/>
            <p:cNvSpPr>
              <a:spLocks noChangeShapeType="1"/>
            </p:cNvSpPr>
            <p:nvPr/>
          </p:nvSpPr>
          <p:spPr bwMode="auto">
            <a:xfrm flipV="1">
              <a:off x="1724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1" name="Line 237"/>
            <p:cNvSpPr>
              <a:spLocks noChangeShapeType="1"/>
            </p:cNvSpPr>
            <p:nvPr/>
          </p:nvSpPr>
          <p:spPr bwMode="auto">
            <a:xfrm flipV="1">
              <a:off x="196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2" name="Line 238"/>
            <p:cNvSpPr>
              <a:spLocks noChangeShapeType="1"/>
            </p:cNvSpPr>
            <p:nvPr/>
          </p:nvSpPr>
          <p:spPr bwMode="auto">
            <a:xfrm flipV="1">
              <a:off x="1963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3" name="Line 239"/>
            <p:cNvSpPr>
              <a:spLocks noChangeShapeType="1"/>
            </p:cNvSpPr>
            <p:nvPr/>
          </p:nvSpPr>
          <p:spPr bwMode="auto">
            <a:xfrm flipV="1">
              <a:off x="219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4" name="Line 240"/>
            <p:cNvSpPr>
              <a:spLocks noChangeShapeType="1"/>
            </p:cNvSpPr>
            <p:nvPr/>
          </p:nvSpPr>
          <p:spPr bwMode="auto">
            <a:xfrm flipV="1">
              <a:off x="2202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5" name="Line 241"/>
            <p:cNvSpPr>
              <a:spLocks noChangeShapeType="1"/>
            </p:cNvSpPr>
            <p:nvPr/>
          </p:nvSpPr>
          <p:spPr bwMode="auto">
            <a:xfrm flipV="1">
              <a:off x="243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6" name="Line 242"/>
            <p:cNvSpPr>
              <a:spLocks noChangeShapeType="1"/>
            </p:cNvSpPr>
            <p:nvPr/>
          </p:nvSpPr>
          <p:spPr bwMode="auto">
            <a:xfrm flipV="1">
              <a:off x="244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7" name="Line 243"/>
            <p:cNvSpPr>
              <a:spLocks noChangeShapeType="1"/>
            </p:cNvSpPr>
            <p:nvPr/>
          </p:nvSpPr>
          <p:spPr bwMode="auto">
            <a:xfrm>
              <a:off x="-186" y="326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8" name="Line 244"/>
            <p:cNvSpPr>
              <a:spLocks noChangeShapeType="1"/>
            </p:cNvSpPr>
            <p:nvPr/>
          </p:nvSpPr>
          <p:spPr bwMode="auto">
            <a:xfrm>
              <a:off x="-186" y="326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9" name="Line 245"/>
            <p:cNvSpPr>
              <a:spLocks noChangeShapeType="1"/>
            </p:cNvSpPr>
            <p:nvPr/>
          </p:nvSpPr>
          <p:spPr bwMode="auto">
            <a:xfrm>
              <a:off x="-186" y="2753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0" name="Line 246"/>
            <p:cNvSpPr>
              <a:spLocks noChangeShapeType="1"/>
            </p:cNvSpPr>
            <p:nvPr/>
          </p:nvSpPr>
          <p:spPr bwMode="auto">
            <a:xfrm>
              <a:off x="-186" y="275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1" name="Line 247"/>
            <p:cNvSpPr>
              <a:spLocks noChangeShapeType="1"/>
            </p:cNvSpPr>
            <p:nvPr/>
          </p:nvSpPr>
          <p:spPr bwMode="auto">
            <a:xfrm>
              <a:off x="-186" y="249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2" name="Line 248"/>
            <p:cNvSpPr>
              <a:spLocks noChangeShapeType="1"/>
            </p:cNvSpPr>
            <p:nvPr/>
          </p:nvSpPr>
          <p:spPr bwMode="auto">
            <a:xfrm>
              <a:off x="-186" y="2502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3" name="Line 249"/>
            <p:cNvSpPr>
              <a:spLocks noChangeShapeType="1"/>
            </p:cNvSpPr>
            <p:nvPr/>
          </p:nvSpPr>
          <p:spPr bwMode="auto">
            <a:xfrm>
              <a:off x="-186" y="224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4" name="Line 250"/>
            <p:cNvSpPr>
              <a:spLocks noChangeShapeType="1"/>
            </p:cNvSpPr>
            <p:nvPr/>
          </p:nvSpPr>
          <p:spPr bwMode="auto">
            <a:xfrm>
              <a:off x="-186" y="224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5" name="Line 251"/>
            <p:cNvSpPr>
              <a:spLocks noChangeShapeType="1"/>
            </p:cNvSpPr>
            <p:nvPr/>
          </p:nvSpPr>
          <p:spPr bwMode="auto">
            <a:xfrm>
              <a:off x="-186" y="198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6" name="Line 252"/>
            <p:cNvSpPr>
              <a:spLocks noChangeShapeType="1"/>
            </p:cNvSpPr>
            <p:nvPr/>
          </p:nvSpPr>
          <p:spPr bwMode="auto">
            <a:xfrm>
              <a:off x="-186" y="199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7" name="Line 253"/>
            <p:cNvSpPr>
              <a:spLocks noChangeShapeType="1"/>
            </p:cNvSpPr>
            <p:nvPr/>
          </p:nvSpPr>
          <p:spPr bwMode="auto">
            <a:xfrm>
              <a:off x="-186" y="1733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8" name="Line 254"/>
            <p:cNvSpPr>
              <a:spLocks noChangeShapeType="1"/>
            </p:cNvSpPr>
            <p:nvPr/>
          </p:nvSpPr>
          <p:spPr bwMode="auto">
            <a:xfrm>
              <a:off x="-186" y="173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9" name="Line 255"/>
            <p:cNvSpPr>
              <a:spLocks noChangeShapeType="1"/>
            </p:cNvSpPr>
            <p:nvPr/>
          </p:nvSpPr>
          <p:spPr bwMode="auto">
            <a:xfrm>
              <a:off x="-186" y="147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0" name="Line 256"/>
            <p:cNvSpPr>
              <a:spLocks noChangeShapeType="1"/>
            </p:cNvSpPr>
            <p:nvPr/>
          </p:nvSpPr>
          <p:spPr bwMode="auto">
            <a:xfrm>
              <a:off x="-186" y="1482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1" name="Line 257"/>
            <p:cNvSpPr>
              <a:spLocks noChangeShapeType="1"/>
            </p:cNvSpPr>
            <p:nvPr/>
          </p:nvSpPr>
          <p:spPr bwMode="auto">
            <a:xfrm>
              <a:off x="-186" y="122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2" name="Line 258"/>
            <p:cNvSpPr>
              <a:spLocks noChangeShapeType="1"/>
            </p:cNvSpPr>
            <p:nvPr/>
          </p:nvSpPr>
          <p:spPr bwMode="auto">
            <a:xfrm>
              <a:off x="-186" y="122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3" name="Line 259"/>
            <p:cNvSpPr>
              <a:spLocks noChangeShapeType="1"/>
            </p:cNvSpPr>
            <p:nvPr/>
          </p:nvSpPr>
          <p:spPr bwMode="auto">
            <a:xfrm>
              <a:off x="-186" y="96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4" name="Line 260"/>
            <p:cNvSpPr>
              <a:spLocks noChangeShapeType="1"/>
            </p:cNvSpPr>
            <p:nvPr/>
          </p:nvSpPr>
          <p:spPr bwMode="auto">
            <a:xfrm>
              <a:off x="-186" y="97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5" name="Line 261"/>
            <p:cNvSpPr>
              <a:spLocks noChangeShapeType="1"/>
            </p:cNvSpPr>
            <p:nvPr/>
          </p:nvSpPr>
          <p:spPr bwMode="auto">
            <a:xfrm>
              <a:off x="-186" y="3004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6" name="Line 262"/>
            <p:cNvSpPr>
              <a:spLocks noChangeShapeType="1"/>
            </p:cNvSpPr>
            <p:nvPr/>
          </p:nvSpPr>
          <p:spPr bwMode="auto">
            <a:xfrm>
              <a:off x="-186" y="300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7" name="Line 263"/>
            <p:cNvSpPr>
              <a:spLocks noChangeShapeType="1"/>
            </p:cNvSpPr>
            <p:nvPr/>
          </p:nvSpPr>
          <p:spPr bwMode="auto">
            <a:xfrm>
              <a:off x="-186" y="301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8" name="Line 264"/>
            <p:cNvSpPr>
              <a:spLocks noChangeShapeType="1"/>
            </p:cNvSpPr>
            <p:nvPr/>
          </p:nvSpPr>
          <p:spPr bwMode="auto">
            <a:xfrm>
              <a:off x="-186" y="3021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9" name="Rectangle 265"/>
            <p:cNvSpPr>
              <a:spLocks noChangeArrowheads="1"/>
            </p:cNvSpPr>
            <p:nvPr/>
          </p:nvSpPr>
          <p:spPr bwMode="auto">
            <a:xfrm>
              <a:off x="2623" y="2829"/>
              <a:ext cx="70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250" name="Freeform 266"/>
            <p:cNvSpPr>
              <a:spLocks/>
            </p:cNvSpPr>
            <p:nvPr/>
          </p:nvSpPr>
          <p:spPr bwMode="auto">
            <a:xfrm>
              <a:off x="2651" y="2963"/>
              <a:ext cx="26" cy="105"/>
            </a:xfrm>
            <a:custGeom>
              <a:avLst/>
              <a:gdLst>
                <a:gd name="T0" fmla="*/ 0 w 26"/>
                <a:gd name="T1" fmla="*/ 0 h 105"/>
                <a:gd name="T2" fmla="*/ 26 w 26"/>
                <a:gd name="T3" fmla="*/ 52 h 105"/>
                <a:gd name="T4" fmla="*/ 0 w 26"/>
                <a:gd name="T5" fmla="*/ 105 h 105"/>
                <a:gd name="T6" fmla="*/ 0 w 26"/>
                <a:gd name="T7" fmla="*/ 0 h 10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5"/>
                <a:gd name="T14" fmla="*/ 26 w 26"/>
                <a:gd name="T15" fmla="*/ 105 h 10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5">
                  <a:moveTo>
                    <a:pt x="0" y="0"/>
                  </a:moveTo>
                  <a:lnTo>
                    <a:pt x="26" y="52"/>
                  </a:lnTo>
                  <a:lnTo>
                    <a:pt x="0" y="1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51" name="Line 267"/>
            <p:cNvSpPr>
              <a:spLocks noChangeShapeType="1"/>
            </p:cNvSpPr>
            <p:nvPr/>
          </p:nvSpPr>
          <p:spPr bwMode="auto">
            <a:xfrm flipV="1">
              <a:off x="124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2" name="Line 268"/>
            <p:cNvSpPr>
              <a:spLocks noChangeShapeType="1"/>
            </p:cNvSpPr>
            <p:nvPr/>
          </p:nvSpPr>
          <p:spPr bwMode="auto">
            <a:xfrm flipV="1">
              <a:off x="1244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3" name="Line 269"/>
            <p:cNvSpPr>
              <a:spLocks noChangeShapeType="1"/>
            </p:cNvSpPr>
            <p:nvPr/>
          </p:nvSpPr>
          <p:spPr bwMode="auto">
            <a:xfrm flipV="1">
              <a:off x="1247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4" name="Line 270"/>
            <p:cNvSpPr>
              <a:spLocks noChangeShapeType="1"/>
            </p:cNvSpPr>
            <p:nvPr/>
          </p:nvSpPr>
          <p:spPr bwMode="auto">
            <a:xfrm flipV="1">
              <a:off x="124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5" name="Rectangle 271"/>
            <p:cNvSpPr>
              <a:spLocks noChangeArrowheads="1"/>
            </p:cNvSpPr>
            <p:nvPr/>
          </p:nvSpPr>
          <p:spPr bwMode="auto">
            <a:xfrm>
              <a:off x="1280" y="701"/>
              <a:ext cx="70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4256" name="Freeform 272"/>
            <p:cNvSpPr>
              <a:spLocks/>
            </p:cNvSpPr>
            <p:nvPr/>
          </p:nvSpPr>
          <p:spPr bwMode="auto">
            <a:xfrm>
              <a:off x="1221" y="719"/>
              <a:ext cx="51" cy="52"/>
            </a:xfrm>
            <a:custGeom>
              <a:avLst/>
              <a:gdLst>
                <a:gd name="T0" fmla="*/ 0 w 51"/>
                <a:gd name="T1" fmla="*/ 52 h 52"/>
                <a:gd name="T2" fmla="*/ 26 w 51"/>
                <a:gd name="T3" fmla="*/ 0 h 52"/>
                <a:gd name="T4" fmla="*/ 51 w 51"/>
                <a:gd name="T5" fmla="*/ 52 h 52"/>
                <a:gd name="T6" fmla="*/ 0 w 51"/>
                <a:gd name="T7" fmla="*/ 52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2"/>
                <a:gd name="T14" fmla="*/ 51 w 51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2">
                  <a:moveTo>
                    <a:pt x="0" y="52"/>
                  </a:moveTo>
                  <a:lnTo>
                    <a:pt x="26" y="0"/>
                  </a:lnTo>
                  <a:lnTo>
                    <a:pt x="51" y="52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57" name="Rectangle 273"/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8" name="Line 274"/>
            <p:cNvSpPr>
              <a:spLocks noChangeShapeType="1"/>
            </p:cNvSpPr>
            <p:nvPr/>
          </p:nvSpPr>
          <p:spPr bwMode="auto">
            <a:xfrm>
              <a:off x="52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9" name="Rectangle 275"/>
            <p:cNvSpPr>
              <a:spLocks noChangeArrowheads="1"/>
            </p:cNvSpPr>
            <p:nvPr/>
          </p:nvSpPr>
          <p:spPr bwMode="auto">
            <a:xfrm>
              <a:off x="24" y="3056"/>
              <a:ext cx="18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4260" name="Line 276"/>
            <p:cNvSpPr>
              <a:spLocks noChangeShapeType="1"/>
            </p:cNvSpPr>
            <p:nvPr/>
          </p:nvSpPr>
          <p:spPr bwMode="auto">
            <a:xfrm>
              <a:off x="291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1" name="Rectangle 277"/>
            <p:cNvSpPr>
              <a:spLocks noChangeArrowheads="1"/>
            </p:cNvSpPr>
            <p:nvPr/>
          </p:nvSpPr>
          <p:spPr bwMode="auto">
            <a:xfrm>
              <a:off x="263" y="3056"/>
              <a:ext cx="18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4262" name="Line 278"/>
            <p:cNvSpPr>
              <a:spLocks noChangeShapeType="1"/>
            </p:cNvSpPr>
            <p:nvPr/>
          </p:nvSpPr>
          <p:spPr bwMode="auto">
            <a:xfrm>
              <a:off x="530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3" name="Rectangle 279"/>
            <p:cNvSpPr>
              <a:spLocks noChangeArrowheads="1"/>
            </p:cNvSpPr>
            <p:nvPr/>
          </p:nvSpPr>
          <p:spPr bwMode="auto">
            <a:xfrm>
              <a:off x="502" y="3056"/>
              <a:ext cx="18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4264" name="Line 280"/>
            <p:cNvSpPr>
              <a:spLocks noChangeShapeType="1"/>
            </p:cNvSpPr>
            <p:nvPr/>
          </p:nvSpPr>
          <p:spPr bwMode="auto">
            <a:xfrm>
              <a:off x="769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5" name="Rectangle 281"/>
            <p:cNvSpPr>
              <a:spLocks noChangeArrowheads="1"/>
            </p:cNvSpPr>
            <p:nvPr/>
          </p:nvSpPr>
          <p:spPr bwMode="auto">
            <a:xfrm>
              <a:off x="741" y="3056"/>
              <a:ext cx="18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4266" name="Line 282"/>
            <p:cNvSpPr>
              <a:spLocks noChangeShapeType="1"/>
            </p:cNvSpPr>
            <p:nvPr/>
          </p:nvSpPr>
          <p:spPr bwMode="auto">
            <a:xfrm>
              <a:off x="1008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7" name="Rectangle 283"/>
            <p:cNvSpPr>
              <a:spLocks noChangeArrowheads="1"/>
            </p:cNvSpPr>
            <p:nvPr/>
          </p:nvSpPr>
          <p:spPr bwMode="auto">
            <a:xfrm>
              <a:off x="980" y="3056"/>
              <a:ext cx="18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4268" name="Rectangle 284"/>
            <p:cNvSpPr>
              <a:spLocks noChangeArrowheads="1"/>
            </p:cNvSpPr>
            <p:nvPr/>
          </p:nvSpPr>
          <p:spPr bwMode="auto">
            <a:xfrm>
              <a:off x="1258" y="3056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4269" name="Line 285"/>
            <p:cNvSpPr>
              <a:spLocks noChangeShapeType="1"/>
            </p:cNvSpPr>
            <p:nvPr/>
          </p:nvSpPr>
          <p:spPr bwMode="auto">
            <a:xfrm>
              <a:off x="1485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70" name="Rectangle 286"/>
            <p:cNvSpPr>
              <a:spLocks noChangeArrowheads="1"/>
            </p:cNvSpPr>
            <p:nvPr/>
          </p:nvSpPr>
          <p:spPr bwMode="auto">
            <a:xfrm>
              <a:off x="1488" y="3056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4271" name="Line 287"/>
            <p:cNvSpPr>
              <a:spLocks noChangeShapeType="1"/>
            </p:cNvSpPr>
            <p:nvPr/>
          </p:nvSpPr>
          <p:spPr bwMode="auto">
            <a:xfrm>
              <a:off x="1724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72" name="Rectangle 288"/>
            <p:cNvSpPr>
              <a:spLocks noChangeArrowheads="1"/>
            </p:cNvSpPr>
            <p:nvPr/>
          </p:nvSpPr>
          <p:spPr bwMode="auto">
            <a:xfrm>
              <a:off x="1727" y="3056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273" name="Line 289"/>
            <p:cNvSpPr>
              <a:spLocks noChangeShapeType="1"/>
            </p:cNvSpPr>
            <p:nvPr/>
          </p:nvSpPr>
          <p:spPr bwMode="auto">
            <a:xfrm>
              <a:off x="1963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74" name="Rectangle 290"/>
            <p:cNvSpPr>
              <a:spLocks noChangeArrowheads="1"/>
            </p:cNvSpPr>
            <p:nvPr/>
          </p:nvSpPr>
          <p:spPr bwMode="auto">
            <a:xfrm>
              <a:off x="1966" y="3056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4275" name="Line 291"/>
            <p:cNvSpPr>
              <a:spLocks noChangeShapeType="1"/>
            </p:cNvSpPr>
            <p:nvPr/>
          </p:nvSpPr>
          <p:spPr bwMode="auto">
            <a:xfrm>
              <a:off x="2202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76" name="Rectangle 292"/>
            <p:cNvSpPr>
              <a:spLocks noChangeArrowheads="1"/>
            </p:cNvSpPr>
            <p:nvPr/>
          </p:nvSpPr>
          <p:spPr bwMode="auto">
            <a:xfrm>
              <a:off x="2205" y="3056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277" name="Line 293"/>
            <p:cNvSpPr>
              <a:spLocks noChangeShapeType="1"/>
            </p:cNvSpPr>
            <p:nvPr/>
          </p:nvSpPr>
          <p:spPr bwMode="auto">
            <a:xfrm>
              <a:off x="2441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78" name="Rectangle 294"/>
            <p:cNvSpPr>
              <a:spLocks noChangeArrowheads="1"/>
            </p:cNvSpPr>
            <p:nvPr/>
          </p:nvSpPr>
          <p:spPr bwMode="auto">
            <a:xfrm>
              <a:off x="2443" y="3056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4279" name="Rectangle 295"/>
            <p:cNvSpPr>
              <a:spLocks noChangeArrowheads="1"/>
            </p:cNvSpPr>
            <p:nvPr/>
          </p:nvSpPr>
          <p:spPr bwMode="auto">
            <a:xfrm>
              <a:off x="1171" y="3208"/>
              <a:ext cx="18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4280" name="Line 296"/>
            <p:cNvSpPr>
              <a:spLocks noChangeShapeType="1"/>
            </p:cNvSpPr>
            <p:nvPr/>
          </p:nvSpPr>
          <p:spPr bwMode="auto">
            <a:xfrm>
              <a:off x="1230" y="326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1" name="Rectangle 297"/>
            <p:cNvSpPr>
              <a:spLocks noChangeArrowheads="1"/>
            </p:cNvSpPr>
            <p:nvPr/>
          </p:nvSpPr>
          <p:spPr bwMode="auto">
            <a:xfrm>
              <a:off x="1199" y="2701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4282" name="Line 298"/>
            <p:cNvSpPr>
              <a:spLocks noChangeShapeType="1"/>
            </p:cNvSpPr>
            <p:nvPr/>
          </p:nvSpPr>
          <p:spPr bwMode="auto">
            <a:xfrm>
              <a:off x="1230" y="2759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3" name="Rectangle 299"/>
            <p:cNvSpPr>
              <a:spLocks noChangeArrowheads="1"/>
            </p:cNvSpPr>
            <p:nvPr/>
          </p:nvSpPr>
          <p:spPr bwMode="auto">
            <a:xfrm>
              <a:off x="1199" y="2444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284" name="Line 300"/>
            <p:cNvSpPr>
              <a:spLocks noChangeShapeType="1"/>
            </p:cNvSpPr>
            <p:nvPr/>
          </p:nvSpPr>
          <p:spPr bwMode="auto">
            <a:xfrm>
              <a:off x="1230" y="250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5" name="Rectangle 301"/>
            <p:cNvSpPr>
              <a:spLocks noChangeArrowheads="1"/>
            </p:cNvSpPr>
            <p:nvPr/>
          </p:nvSpPr>
          <p:spPr bwMode="auto">
            <a:xfrm>
              <a:off x="1199" y="2188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4286" name="Line 302"/>
            <p:cNvSpPr>
              <a:spLocks noChangeShapeType="1"/>
            </p:cNvSpPr>
            <p:nvPr/>
          </p:nvSpPr>
          <p:spPr bwMode="auto">
            <a:xfrm>
              <a:off x="1230" y="224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7" name="Rectangle 303"/>
            <p:cNvSpPr>
              <a:spLocks noChangeArrowheads="1"/>
            </p:cNvSpPr>
            <p:nvPr/>
          </p:nvSpPr>
          <p:spPr bwMode="auto">
            <a:xfrm>
              <a:off x="1199" y="1937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288" name="Line 304"/>
            <p:cNvSpPr>
              <a:spLocks noChangeShapeType="1"/>
            </p:cNvSpPr>
            <p:nvPr/>
          </p:nvSpPr>
          <p:spPr bwMode="auto">
            <a:xfrm>
              <a:off x="1230" y="1995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9" name="Rectangle 305"/>
            <p:cNvSpPr>
              <a:spLocks noChangeArrowheads="1"/>
            </p:cNvSpPr>
            <p:nvPr/>
          </p:nvSpPr>
          <p:spPr bwMode="auto">
            <a:xfrm>
              <a:off x="1199" y="1680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4290" name="Line 306"/>
            <p:cNvSpPr>
              <a:spLocks noChangeShapeType="1"/>
            </p:cNvSpPr>
            <p:nvPr/>
          </p:nvSpPr>
          <p:spPr bwMode="auto">
            <a:xfrm>
              <a:off x="1230" y="1739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91" name="Rectangle 307"/>
            <p:cNvSpPr>
              <a:spLocks noChangeArrowheads="1"/>
            </p:cNvSpPr>
            <p:nvPr/>
          </p:nvSpPr>
          <p:spPr bwMode="auto">
            <a:xfrm>
              <a:off x="1199" y="1424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4292" name="Line 308"/>
            <p:cNvSpPr>
              <a:spLocks noChangeShapeType="1"/>
            </p:cNvSpPr>
            <p:nvPr/>
          </p:nvSpPr>
          <p:spPr bwMode="auto">
            <a:xfrm>
              <a:off x="1230" y="148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93" name="Rectangle 309"/>
            <p:cNvSpPr>
              <a:spLocks noChangeArrowheads="1"/>
            </p:cNvSpPr>
            <p:nvPr/>
          </p:nvSpPr>
          <p:spPr bwMode="auto">
            <a:xfrm>
              <a:off x="1199" y="1167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4294" name="Line 310"/>
            <p:cNvSpPr>
              <a:spLocks noChangeShapeType="1"/>
            </p:cNvSpPr>
            <p:nvPr/>
          </p:nvSpPr>
          <p:spPr bwMode="auto">
            <a:xfrm>
              <a:off x="1230" y="122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95" name="Rectangle 311"/>
            <p:cNvSpPr>
              <a:spLocks noChangeArrowheads="1"/>
            </p:cNvSpPr>
            <p:nvPr/>
          </p:nvSpPr>
          <p:spPr bwMode="auto">
            <a:xfrm>
              <a:off x="1199" y="917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4296" name="Line 312"/>
            <p:cNvSpPr>
              <a:spLocks noChangeShapeType="1"/>
            </p:cNvSpPr>
            <p:nvPr/>
          </p:nvSpPr>
          <p:spPr bwMode="auto">
            <a:xfrm>
              <a:off x="1230" y="975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97" name="Rectangle 313"/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66739"/>
            <a:ext cx="7467600" cy="133508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400" dirty="0"/>
              <a:t>Ex: Given the following equations</a:t>
            </a:r>
            <a:br>
              <a:rPr lang="en-CA" sz="2200" dirty="0"/>
            </a:br>
            <a:br>
              <a:rPr lang="en-CA" sz="2200" dirty="0"/>
            </a:br>
            <a:br>
              <a:rPr lang="en-CA" sz="2200" dirty="0"/>
            </a:br>
            <a:r>
              <a:rPr lang="en-CA" sz="2200" dirty="0"/>
              <a:t>a) Graph both equations,</a:t>
            </a:r>
            <a:br>
              <a:rPr lang="en-CA" sz="2200" dirty="0"/>
            </a:br>
            <a:r>
              <a:rPr lang="en-CA" sz="2200" dirty="0"/>
              <a:t>b) Indicate what translations occurred </a:t>
            </a:r>
          </a:p>
        </p:txBody>
      </p:sp>
      <p:graphicFrame>
        <p:nvGraphicFramePr>
          <p:cNvPr id="4098" name="Object 105"/>
          <p:cNvGraphicFramePr>
            <a:graphicFrameLocks noChangeAspect="1"/>
          </p:cNvGraphicFramePr>
          <p:nvPr/>
        </p:nvGraphicFramePr>
        <p:xfrm>
          <a:off x="2403476" y="712789"/>
          <a:ext cx="123507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113" imgH="241195" progId="Equation.DSMT4">
                  <p:embed/>
                </p:oleObj>
              </mc:Choice>
              <mc:Fallback>
                <p:oleObj name="Equation" r:id="rId4" imgW="660113" imgH="241195" progId="Equation.DSMT4">
                  <p:embed/>
                  <p:pic>
                    <p:nvPicPr>
                      <p:cNvPr id="4098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3476" y="712789"/>
                        <a:ext cx="1235075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3738564" y="695325"/>
          <a:ext cx="13112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85800" imgH="241300" progId="Equation.DSMT4">
                  <p:embed/>
                </p:oleObj>
              </mc:Choice>
              <mc:Fallback>
                <p:oleObj name="Equation" r:id="rId6" imgW="685800" imgH="241300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8564" y="695325"/>
                        <a:ext cx="131127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6" name="Freeform 135"/>
          <p:cNvSpPr>
            <a:spLocks/>
          </p:cNvSpPr>
          <p:nvPr/>
        </p:nvSpPr>
        <p:spPr bwMode="auto">
          <a:xfrm>
            <a:off x="3163889" y="2293939"/>
            <a:ext cx="1639887" cy="2847975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6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107" name="Freeform 135"/>
          <p:cNvSpPr>
            <a:spLocks/>
          </p:cNvSpPr>
          <p:nvPr/>
        </p:nvSpPr>
        <p:spPr bwMode="auto">
          <a:xfrm>
            <a:off x="3279775" y="3038475"/>
            <a:ext cx="1422400" cy="2116138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222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570288" y="1939925"/>
          <a:ext cx="83185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4307" imgH="241195" progId="Equation.DSMT4">
                  <p:embed/>
                </p:oleObj>
              </mc:Choice>
              <mc:Fallback>
                <p:oleObj name="Equation" r:id="rId8" imgW="444307" imgH="241195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0288" y="1939925"/>
                        <a:ext cx="831850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6170614" y="1978025"/>
          <a:ext cx="1311275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85800" imgH="241300" progId="Equation.DSMT4">
                  <p:embed/>
                </p:oleObj>
              </mc:Choice>
              <mc:Fallback>
                <p:oleObj name="Equation" r:id="rId10" imgW="685800" imgH="241300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0614" y="1978025"/>
                        <a:ext cx="1311275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7631114" y="1955800"/>
          <a:ext cx="1773237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100" imgH="241300" progId="Equation.DSMT4">
                  <p:embed/>
                </p:oleObj>
              </mc:Choice>
              <mc:Fallback>
                <p:oleObj name="Equation" r:id="rId12" imgW="927100" imgH="241300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1114" y="1955800"/>
                        <a:ext cx="1773237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270125" y="5900739"/>
          <a:ext cx="192405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98197" imgH="203112" progId="Equation.DSMT4">
                  <p:embed/>
                </p:oleObj>
              </mc:Choice>
              <mc:Fallback>
                <p:oleObj name="Equation" r:id="rId14" imgW="698197" imgH="203112" progId="Equation.DSMT4">
                  <p:embed/>
                  <p:pic>
                    <p:nvPicPr>
                      <p:cNvPr id="41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0125" y="5900739"/>
                        <a:ext cx="1924050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2" name="Content Placeholder 2"/>
          <p:cNvSpPr txBox="1">
            <a:spLocks/>
          </p:cNvSpPr>
          <p:nvPr/>
        </p:nvSpPr>
        <p:spPr bwMode="auto">
          <a:xfrm>
            <a:off x="4229101" y="5967414"/>
            <a:ext cx="4391025" cy="4333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0070C0"/>
                </a:solidFill>
              </a:rPr>
              <a:t>Graph is shifted  2 units UP</a:t>
            </a:r>
          </a:p>
        </p:txBody>
      </p:sp>
      <p:grpSp>
        <p:nvGrpSpPr>
          <p:cNvPr id="4" name="Group 221"/>
          <p:cNvGrpSpPr>
            <a:grpSpLocks noChangeAspect="1"/>
          </p:cNvGrpSpPr>
          <p:nvPr/>
        </p:nvGrpSpPr>
        <p:grpSpPr bwMode="auto">
          <a:xfrm>
            <a:off x="6170614" y="2423300"/>
            <a:ext cx="3322325" cy="3382188"/>
            <a:chOff x="-192" y="701"/>
            <a:chExt cx="2885" cy="2833"/>
          </a:xfrm>
        </p:grpSpPr>
        <p:sp>
          <p:nvSpPr>
            <p:cNvPr id="4112" name="AutoShape 220"/>
            <p:cNvSpPr>
              <a:spLocks noChangeAspect="1" noChangeArrowheads="1" noTextEdit="1"/>
            </p:cNvSpPr>
            <p:nvPr/>
          </p:nvSpPr>
          <p:spPr bwMode="auto">
            <a:xfrm>
              <a:off x="-192" y="707"/>
              <a:ext cx="2877" cy="2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13" name="Rectangle 222"/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14" name="Line 223"/>
            <p:cNvSpPr>
              <a:spLocks noChangeShapeType="1"/>
            </p:cNvSpPr>
            <p:nvPr/>
          </p:nvSpPr>
          <p:spPr bwMode="auto">
            <a:xfrm flipV="1">
              <a:off x="5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15" name="Line 224"/>
            <p:cNvSpPr>
              <a:spLocks noChangeShapeType="1"/>
            </p:cNvSpPr>
            <p:nvPr/>
          </p:nvSpPr>
          <p:spPr bwMode="auto">
            <a:xfrm flipV="1">
              <a:off x="52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16" name="Line 225"/>
            <p:cNvSpPr>
              <a:spLocks noChangeShapeType="1"/>
            </p:cNvSpPr>
            <p:nvPr/>
          </p:nvSpPr>
          <p:spPr bwMode="auto">
            <a:xfrm flipV="1">
              <a:off x="28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17" name="Line 226"/>
            <p:cNvSpPr>
              <a:spLocks noChangeShapeType="1"/>
            </p:cNvSpPr>
            <p:nvPr/>
          </p:nvSpPr>
          <p:spPr bwMode="auto">
            <a:xfrm flipV="1">
              <a:off x="29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18" name="Line 227"/>
            <p:cNvSpPr>
              <a:spLocks noChangeShapeType="1"/>
            </p:cNvSpPr>
            <p:nvPr/>
          </p:nvSpPr>
          <p:spPr bwMode="auto">
            <a:xfrm flipV="1">
              <a:off x="527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19" name="Line 228"/>
            <p:cNvSpPr>
              <a:spLocks noChangeShapeType="1"/>
            </p:cNvSpPr>
            <p:nvPr/>
          </p:nvSpPr>
          <p:spPr bwMode="auto">
            <a:xfrm flipV="1">
              <a:off x="53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0" name="Line 229"/>
            <p:cNvSpPr>
              <a:spLocks noChangeShapeType="1"/>
            </p:cNvSpPr>
            <p:nvPr/>
          </p:nvSpPr>
          <p:spPr bwMode="auto">
            <a:xfrm flipV="1">
              <a:off x="766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1" name="Line 230"/>
            <p:cNvSpPr>
              <a:spLocks noChangeShapeType="1"/>
            </p:cNvSpPr>
            <p:nvPr/>
          </p:nvSpPr>
          <p:spPr bwMode="auto">
            <a:xfrm flipV="1">
              <a:off x="76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2" name="Line 231"/>
            <p:cNvSpPr>
              <a:spLocks noChangeShapeType="1"/>
            </p:cNvSpPr>
            <p:nvPr/>
          </p:nvSpPr>
          <p:spPr bwMode="auto">
            <a:xfrm flipV="1">
              <a:off x="1005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3" name="Line 232"/>
            <p:cNvSpPr>
              <a:spLocks noChangeShapeType="1"/>
            </p:cNvSpPr>
            <p:nvPr/>
          </p:nvSpPr>
          <p:spPr bwMode="auto">
            <a:xfrm flipV="1">
              <a:off x="100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4" name="Line 233"/>
            <p:cNvSpPr>
              <a:spLocks noChangeShapeType="1"/>
            </p:cNvSpPr>
            <p:nvPr/>
          </p:nvSpPr>
          <p:spPr bwMode="auto">
            <a:xfrm flipV="1">
              <a:off x="1483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5" name="Line 234"/>
            <p:cNvSpPr>
              <a:spLocks noChangeShapeType="1"/>
            </p:cNvSpPr>
            <p:nvPr/>
          </p:nvSpPr>
          <p:spPr bwMode="auto">
            <a:xfrm flipV="1">
              <a:off x="1485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6" name="Line 235"/>
            <p:cNvSpPr>
              <a:spLocks noChangeShapeType="1"/>
            </p:cNvSpPr>
            <p:nvPr/>
          </p:nvSpPr>
          <p:spPr bwMode="auto">
            <a:xfrm flipV="1">
              <a:off x="172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7" name="Line 236"/>
            <p:cNvSpPr>
              <a:spLocks noChangeShapeType="1"/>
            </p:cNvSpPr>
            <p:nvPr/>
          </p:nvSpPr>
          <p:spPr bwMode="auto">
            <a:xfrm flipV="1">
              <a:off x="1724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8" name="Line 237"/>
            <p:cNvSpPr>
              <a:spLocks noChangeShapeType="1"/>
            </p:cNvSpPr>
            <p:nvPr/>
          </p:nvSpPr>
          <p:spPr bwMode="auto">
            <a:xfrm flipV="1">
              <a:off x="196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9" name="Line 238"/>
            <p:cNvSpPr>
              <a:spLocks noChangeShapeType="1"/>
            </p:cNvSpPr>
            <p:nvPr/>
          </p:nvSpPr>
          <p:spPr bwMode="auto">
            <a:xfrm flipV="1">
              <a:off x="1963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0" name="Line 239"/>
            <p:cNvSpPr>
              <a:spLocks noChangeShapeType="1"/>
            </p:cNvSpPr>
            <p:nvPr/>
          </p:nvSpPr>
          <p:spPr bwMode="auto">
            <a:xfrm flipV="1">
              <a:off x="219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1" name="Line 240"/>
            <p:cNvSpPr>
              <a:spLocks noChangeShapeType="1"/>
            </p:cNvSpPr>
            <p:nvPr/>
          </p:nvSpPr>
          <p:spPr bwMode="auto">
            <a:xfrm flipV="1">
              <a:off x="2202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2" name="Line 241"/>
            <p:cNvSpPr>
              <a:spLocks noChangeShapeType="1"/>
            </p:cNvSpPr>
            <p:nvPr/>
          </p:nvSpPr>
          <p:spPr bwMode="auto">
            <a:xfrm flipV="1">
              <a:off x="243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3" name="Line 242"/>
            <p:cNvSpPr>
              <a:spLocks noChangeShapeType="1"/>
            </p:cNvSpPr>
            <p:nvPr/>
          </p:nvSpPr>
          <p:spPr bwMode="auto">
            <a:xfrm flipV="1">
              <a:off x="244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4" name="Line 243"/>
            <p:cNvSpPr>
              <a:spLocks noChangeShapeType="1"/>
            </p:cNvSpPr>
            <p:nvPr/>
          </p:nvSpPr>
          <p:spPr bwMode="auto">
            <a:xfrm>
              <a:off x="-186" y="326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5" name="Line 244"/>
            <p:cNvSpPr>
              <a:spLocks noChangeShapeType="1"/>
            </p:cNvSpPr>
            <p:nvPr/>
          </p:nvSpPr>
          <p:spPr bwMode="auto">
            <a:xfrm>
              <a:off x="-186" y="326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6" name="Line 245"/>
            <p:cNvSpPr>
              <a:spLocks noChangeShapeType="1"/>
            </p:cNvSpPr>
            <p:nvPr/>
          </p:nvSpPr>
          <p:spPr bwMode="auto">
            <a:xfrm>
              <a:off x="-186" y="2753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7" name="Line 246"/>
            <p:cNvSpPr>
              <a:spLocks noChangeShapeType="1"/>
            </p:cNvSpPr>
            <p:nvPr/>
          </p:nvSpPr>
          <p:spPr bwMode="auto">
            <a:xfrm>
              <a:off x="-186" y="275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8" name="Line 247"/>
            <p:cNvSpPr>
              <a:spLocks noChangeShapeType="1"/>
            </p:cNvSpPr>
            <p:nvPr/>
          </p:nvSpPr>
          <p:spPr bwMode="auto">
            <a:xfrm>
              <a:off x="-186" y="249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9" name="Line 248"/>
            <p:cNvSpPr>
              <a:spLocks noChangeShapeType="1"/>
            </p:cNvSpPr>
            <p:nvPr/>
          </p:nvSpPr>
          <p:spPr bwMode="auto">
            <a:xfrm>
              <a:off x="-186" y="2502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0" name="Line 249"/>
            <p:cNvSpPr>
              <a:spLocks noChangeShapeType="1"/>
            </p:cNvSpPr>
            <p:nvPr/>
          </p:nvSpPr>
          <p:spPr bwMode="auto">
            <a:xfrm>
              <a:off x="-186" y="224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1" name="Line 250"/>
            <p:cNvSpPr>
              <a:spLocks noChangeShapeType="1"/>
            </p:cNvSpPr>
            <p:nvPr/>
          </p:nvSpPr>
          <p:spPr bwMode="auto">
            <a:xfrm>
              <a:off x="-186" y="224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2" name="Line 251"/>
            <p:cNvSpPr>
              <a:spLocks noChangeShapeType="1"/>
            </p:cNvSpPr>
            <p:nvPr/>
          </p:nvSpPr>
          <p:spPr bwMode="auto">
            <a:xfrm>
              <a:off x="-186" y="198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3" name="Line 252"/>
            <p:cNvSpPr>
              <a:spLocks noChangeShapeType="1"/>
            </p:cNvSpPr>
            <p:nvPr/>
          </p:nvSpPr>
          <p:spPr bwMode="auto">
            <a:xfrm>
              <a:off x="-186" y="199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4" name="Line 253"/>
            <p:cNvSpPr>
              <a:spLocks noChangeShapeType="1"/>
            </p:cNvSpPr>
            <p:nvPr/>
          </p:nvSpPr>
          <p:spPr bwMode="auto">
            <a:xfrm>
              <a:off x="-186" y="1733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5" name="Line 254"/>
            <p:cNvSpPr>
              <a:spLocks noChangeShapeType="1"/>
            </p:cNvSpPr>
            <p:nvPr/>
          </p:nvSpPr>
          <p:spPr bwMode="auto">
            <a:xfrm>
              <a:off x="-186" y="173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6" name="Line 255"/>
            <p:cNvSpPr>
              <a:spLocks noChangeShapeType="1"/>
            </p:cNvSpPr>
            <p:nvPr/>
          </p:nvSpPr>
          <p:spPr bwMode="auto">
            <a:xfrm>
              <a:off x="-186" y="147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7" name="Line 256"/>
            <p:cNvSpPr>
              <a:spLocks noChangeShapeType="1"/>
            </p:cNvSpPr>
            <p:nvPr/>
          </p:nvSpPr>
          <p:spPr bwMode="auto">
            <a:xfrm>
              <a:off x="-186" y="1482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8" name="Line 257"/>
            <p:cNvSpPr>
              <a:spLocks noChangeShapeType="1"/>
            </p:cNvSpPr>
            <p:nvPr/>
          </p:nvSpPr>
          <p:spPr bwMode="auto">
            <a:xfrm>
              <a:off x="-186" y="122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9" name="Line 258"/>
            <p:cNvSpPr>
              <a:spLocks noChangeShapeType="1"/>
            </p:cNvSpPr>
            <p:nvPr/>
          </p:nvSpPr>
          <p:spPr bwMode="auto">
            <a:xfrm>
              <a:off x="-186" y="122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0" name="Line 259"/>
            <p:cNvSpPr>
              <a:spLocks noChangeShapeType="1"/>
            </p:cNvSpPr>
            <p:nvPr/>
          </p:nvSpPr>
          <p:spPr bwMode="auto">
            <a:xfrm>
              <a:off x="-186" y="96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1" name="Line 260"/>
            <p:cNvSpPr>
              <a:spLocks noChangeShapeType="1"/>
            </p:cNvSpPr>
            <p:nvPr/>
          </p:nvSpPr>
          <p:spPr bwMode="auto">
            <a:xfrm>
              <a:off x="-186" y="97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2" name="Line 261"/>
            <p:cNvSpPr>
              <a:spLocks noChangeShapeType="1"/>
            </p:cNvSpPr>
            <p:nvPr/>
          </p:nvSpPr>
          <p:spPr bwMode="auto">
            <a:xfrm>
              <a:off x="-186" y="3004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3" name="Line 262"/>
            <p:cNvSpPr>
              <a:spLocks noChangeShapeType="1"/>
            </p:cNvSpPr>
            <p:nvPr/>
          </p:nvSpPr>
          <p:spPr bwMode="auto">
            <a:xfrm>
              <a:off x="-186" y="300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4" name="Line 263"/>
            <p:cNvSpPr>
              <a:spLocks noChangeShapeType="1"/>
            </p:cNvSpPr>
            <p:nvPr/>
          </p:nvSpPr>
          <p:spPr bwMode="auto">
            <a:xfrm>
              <a:off x="-186" y="301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5" name="Line 264"/>
            <p:cNvSpPr>
              <a:spLocks noChangeShapeType="1"/>
            </p:cNvSpPr>
            <p:nvPr/>
          </p:nvSpPr>
          <p:spPr bwMode="auto">
            <a:xfrm>
              <a:off x="-186" y="3021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6" name="Rectangle 265"/>
            <p:cNvSpPr>
              <a:spLocks noChangeArrowheads="1"/>
            </p:cNvSpPr>
            <p:nvPr/>
          </p:nvSpPr>
          <p:spPr bwMode="auto">
            <a:xfrm>
              <a:off x="2623" y="2829"/>
              <a:ext cx="70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157" name="Freeform 266"/>
            <p:cNvSpPr>
              <a:spLocks/>
            </p:cNvSpPr>
            <p:nvPr/>
          </p:nvSpPr>
          <p:spPr bwMode="auto">
            <a:xfrm>
              <a:off x="2651" y="2963"/>
              <a:ext cx="26" cy="105"/>
            </a:xfrm>
            <a:custGeom>
              <a:avLst/>
              <a:gdLst>
                <a:gd name="T0" fmla="*/ 0 w 26"/>
                <a:gd name="T1" fmla="*/ 0 h 105"/>
                <a:gd name="T2" fmla="*/ 26 w 26"/>
                <a:gd name="T3" fmla="*/ 52 h 105"/>
                <a:gd name="T4" fmla="*/ 0 w 26"/>
                <a:gd name="T5" fmla="*/ 105 h 105"/>
                <a:gd name="T6" fmla="*/ 0 w 26"/>
                <a:gd name="T7" fmla="*/ 0 h 10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5"/>
                <a:gd name="T14" fmla="*/ 26 w 26"/>
                <a:gd name="T15" fmla="*/ 105 h 10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5">
                  <a:moveTo>
                    <a:pt x="0" y="0"/>
                  </a:moveTo>
                  <a:lnTo>
                    <a:pt x="26" y="52"/>
                  </a:lnTo>
                  <a:lnTo>
                    <a:pt x="0" y="1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58" name="Line 267"/>
            <p:cNvSpPr>
              <a:spLocks noChangeShapeType="1"/>
            </p:cNvSpPr>
            <p:nvPr/>
          </p:nvSpPr>
          <p:spPr bwMode="auto">
            <a:xfrm flipV="1">
              <a:off x="124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9" name="Line 268"/>
            <p:cNvSpPr>
              <a:spLocks noChangeShapeType="1"/>
            </p:cNvSpPr>
            <p:nvPr/>
          </p:nvSpPr>
          <p:spPr bwMode="auto">
            <a:xfrm flipV="1">
              <a:off x="1244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0" name="Line 269"/>
            <p:cNvSpPr>
              <a:spLocks noChangeShapeType="1"/>
            </p:cNvSpPr>
            <p:nvPr/>
          </p:nvSpPr>
          <p:spPr bwMode="auto">
            <a:xfrm flipV="1">
              <a:off x="1247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1" name="Line 270"/>
            <p:cNvSpPr>
              <a:spLocks noChangeShapeType="1"/>
            </p:cNvSpPr>
            <p:nvPr/>
          </p:nvSpPr>
          <p:spPr bwMode="auto">
            <a:xfrm flipV="1">
              <a:off x="124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2" name="Rectangle 271"/>
            <p:cNvSpPr>
              <a:spLocks noChangeArrowheads="1"/>
            </p:cNvSpPr>
            <p:nvPr/>
          </p:nvSpPr>
          <p:spPr bwMode="auto">
            <a:xfrm>
              <a:off x="1280" y="701"/>
              <a:ext cx="70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4163" name="Freeform 272"/>
            <p:cNvSpPr>
              <a:spLocks/>
            </p:cNvSpPr>
            <p:nvPr/>
          </p:nvSpPr>
          <p:spPr bwMode="auto">
            <a:xfrm>
              <a:off x="1221" y="719"/>
              <a:ext cx="51" cy="52"/>
            </a:xfrm>
            <a:custGeom>
              <a:avLst/>
              <a:gdLst>
                <a:gd name="T0" fmla="*/ 0 w 51"/>
                <a:gd name="T1" fmla="*/ 52 h 52"/>
                <a:gd name="T2" fmla="*/ 26 w 51"/>
                <a:gd name="T3" fmla="*/ 0 h 52"/>
                <a:gd name="T4" fmla="*/ 51 w 51"/>
                <a:gd name="T5" fmla="*/ 52 h 52"/>
                <a:gd name="T6" fmla="*/ 0 w 51"/>
                <a:gd name="T7" fmla="*/ 52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2"/>
                <a:gd name="T14" fmla="*/ 51 w 51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2">
                  <a:moveTo>
                    <a:pt x="0" y="52"/>
                  </a:moveTo>
                  <a:lnTo>
                    <a:pt x="26" y="0"/>
                  </a:lnTo>
                  <a:lnTo>
                    <a:pt x="51" y="52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4" name="Rectangle 273"/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5" name="Line 274"/>
            <p:cNvSpPr>
              <a:spLocks noChangeShapeType="1"/>
            </p:cNvSpPr>
            <p:nvPr/>
          </p:nvSpPr>
          <p:spPr bwMode="auto">
            <a:xfrm>
              <a:off x="52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6" name="Rectangle 275"/>
            <p:cNvSpPr>
              <a:spLocks noChangeArrowheads="1"/>
            </p:cNvSpPr>
            <p:nvPr/>
          </p:nvSpPr>
          <p:spPr bwMode="auto">
            <a:xfrm>
              <a:off x="24" y="3056"/>
              <a:ext cx="187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4167" name="Line 276"/>
            <p:cNvSpPr>
              <a:spLocks noChangeShapeType="1"/>
            </p:cNvSpPr>
            <p:nvPr/>
          </p:nvSpPr>
          <p:spPr bwMode="auto">
            <a:xfrm>
              <a:off x="291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8" name="Rectangle 277"/>
            <p:cNvSpPr>
              <a:spLocks noChangeArrowheads="1"/>
            </p:cNvSpPr>
            <p:nvPr/>
          </p:nvSpPr>
          <p:spPr bwMode="auto">
            <a:xfrm>
              <a:off x="263" y="3056"/>
              <a:ext cx="187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4169" name="Line 278"/>
            <p:cNvSpPr>
              <a:spLocks noChangeShapeType="1"/>
            </p:cNvSpPr>
            <p:nvPr/>
          </p:nvSpPr>
          <p:spPr bwMode="auto">
            <a:xfrm>
              <a:off x="530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0" name="Rectangle 279"/>
            <p:cNvSpPr>
              <a:spLocks noChangeArrowheads="1"/>
            </p:cNvSpPr>
            <p:nvPr/>
          </p:nvSpPr>
          <p:spPr bwMode="auto">
            <a:xfrm>
              <a:off x="502" y="3056"/>
              <a:ext cx="187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4171" name="Line 280"/>
            <p:cNvSpPr>
              <a:spLocks noChangeShapeType="1"/>
            </p:cNvSpPr>
            <p:nvPr/>
          </p:nvSpPr>
          <p:spPr bwMode="auto">
            <a:xfrm>
              <a:off x="769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2" name="Rectangle 281"/>
            <p:cNvSpPr>
              <a:spLocks noChangeArrowheads="1"/>
            </p:cNvSpPr>
            <p:nvPr/>
          </p:nvSpPr>
          <p:spPr bwMode="auto">
            <a:xfrm>
              <a:off x="741" y="3056"/>
              <a:ext cx="187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4173" name="Line 282"/>
            <p:cNvSpPr>
              <a:spLocks noChangeShapeType="1"/>
            </p:cNvSpPr>
            <p:nvPr/>
          </p:nvSpPr>
          <p:spPr bwMode="auto">
            <a:xfrm>
              <a:off x="1008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4" name="Rectangle 283"/>
            <p:cNvSpPr>
              <a:spLocks noChangeArrowheads="1"/>
            </p:cNvSpPr>
            <p:nvPr/>
          </p:nvSpPr>
          <p:spPr bwMode="auto">
            <a:xfrm>
              <a:off x="980" y="3056"/>
              <a:ext cx="187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4175" name="Rectangle 284"/>
            <p:cNvSpPr>
              <a:spLocks noChangeArrowheads="1"/>
            </p:cNvSpPr>
            <p:nvPr/>
          </p:nvSpPr>
          <p:spPr bwMode="auto">
            <a:xfrm>
              <a:off x="1258" y="3056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4176" name="Line 285"/>
            <p:cNvSpPr>
              <a:spLocks noChangeShapeType="1"/>
            </p:cNvSpPr>
            <p:nvPr/>
          </p:nvSpPr>
          <p:spPr bwMode="auto">
            <a:xfrm>
              <a:off x="1485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7" name="Rectangle 286"/>
            <p:cNvSpPr>
              <a:spLocks noChangeArrowheads="1"/>
            </p:cNvSpPr>
            <p:nvPr/>
          </p:nvSpPr>
          <p:spPr bwMode="auto">
            <a:xfrm>
              <a:off x="1488" y="3056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4178" name="Line 287"/>
            <p:cNvSpPr>
              <a:spLocks noChangeShapeType="1"/>
            </p:cNvSpPr>
            <p:nvPr/>
          </p:nvSpPr>
          <p:spPr bwMode="auto">
            <a:xfrm>
              <a:off x="1724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9" name="Rectangle 288"/>
            <p:cNvSpPr>
              <a:spLocks noChangeArrowheads="1"/>
            </p:cNvSpPr>
            <p:nvPr/>
          </p:nvSpPr>
          <p:spPr bwMode="auto">
            <a:xfrm>
              <a:off x="1727" y="3056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180" name="Line 289"/>
            <p:cNvSpPr>
              <a:spLocks noChangeShapeType="1"/>
            </p:cNvSpPr>
            <p:nvPr/>
          </p:nvSpPr>
          <p:spPr bwMode="auto">
            <a:xfrm>
              <a:off x="1963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1" name="Rectangle 290"/>
            <p:cNvSpPr>
              <a:spLocks noChangeArrowheads="1"/>
            </p:cNvSpPr>
            <p:nvPr/>
          </p:nvSpPr>
          <p:spPr bwMode="auto">
            <a:xfrm>
              <a:off x="1966" y="3056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4182" name="Line 291"/>
            <p:cNvSpPr>
              <a:spLocks noChangeShapeType="1"/>
            </p:cNvSpPr>
            <p:nvPr/>
          </p:nvSpPr>
          <p:spPr bwMode="auto">
            <a:xfrm>
              <a:off x="2202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3" name="Rectangle 292"/>
            <p:cNvSpPr>
              <a:spLocks noChangeArrowheads="1"/>
            </p:cNvSpPr>
            <p:nvPr/>
          </p:nvSpPr>
          <p:spPr bwMode="auto">
            <a:xfrm>
              <a:off x="2205" y="3056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184" name="Line 293"/>
            <p:cNvSpPr>
              <a:spLocks noChangeShapeType="1"/>
            </p:cNvSpPr>
            <p:nvPr/>
          </p:nvSpPr>
          <p:spPr bwMode="auto">
            <a:xfrm>
              <a:off x="2441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5" name="Rectangle 294"/>
            <p:cNvSpPr>
              <a:spLocks noChangeArrowheads="1"/>
            </p:cNvSpPr>
            <p:nvPr/>
          </p:nvSpPr>
          <p:spPr bwMode="auto">
            <a:xfrm>
              <a:off x="2443" y="3056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4186" name="Rectangle 295"/>
            <p:cNvSpPr>
              <a:spLocks noChangeArrowheads="1"/>
            </p:cNvSpPr>
            <p:nvPr/>
          </p:nvSpPr>
          <p:spPr bwMode="auto">
            <a:xfrm>
              <a:off x="1171" y="3208"/>
              <a:ext cx="187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4187" name="Line 296"/>
            <p:cNvSpPr>
              <a:spLocks noChangeShapeType="1"/>
            </p:cNvSpPr>
            <p:nvPr/>
          </p:nvSpPr>
          <p:spPr bwMode="auto">
            <a:xfrm>
              <a:off x="1230" y="326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8" name="Rectangle 297"/>
            <p:cNvSpPr>
              <a:spLocks noChangeArrowheads="1"/>
            </p:cNvSpPr>
            <p:nvPr/>
          </p:nvSpPr>
          <p:spPr bwMode="auto">
            <a:xfrm>
              <a:off x="1199" y="2701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4189" name="Line 298"/>
            <p:cNvSpPr>
              <a:spLocks noChangeShapeType="1"/>
            </p:cNvSpPr>
            <p:nvPr/>
          </p:nvSpPr>
          <p:spPr bwMode="auto">
            <a:xfrm>
              <a:off x="1230" y="2759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0" name="Rectangle 299"/>
            <p:cNvSpPr>
              <a:spLocks noChangeArrowheads="1"/>
            </p:cNvSpPr>
            <p:nvPr/>
          </p:nvSpPr>
          <p:spPr bwMode="auto">
            <a:xfrm>
              <a:off x="1199" y="2444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191" name="Line 300"/>
            <p:cNvSpPr>
              <a:spLocks noChangeShapeType="1"/>
            </p:cNvSpPr>
            <p:nvPr/>
          </p:nvSpPr>
          <p:spPr bwMode="auto">
            <a:xfrm>
              <a:off x="1230" y="250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2" name="Rectangle 301"/>
            <p:cNvSpPr>
              <a:spLocks noChangeArrowheads="1"/>
            </p:cNvSpPr>
            <p:nvPr/>
          </p:nvSpPr>
          <p:spPr bwMode="auto">
            <a:xfrm>
              <a:off x="1199" y="2188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4193" name="Line 302"/>
            <p:cNvSpPr>
              <a:spLocks noChangeShapeType="1"/>
            </p:cNvSpPr>
            <p:nvPr/>
          </p:nvSpPr>
          <p:spPr bwMode="auto">
            <a:xfrm>
              <a:off x="1230" y="224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4" name="Rectangle 303"/>
            <p:cNvSpPr>
              <a:spLocks noChangeArrowheads="1"/>
            </p:cNvSpPr>
            <p:nvPr/>
          </p:nvSpPr>
          <p:spPr bwMode="auto">
            <a:xfrm>
              <a:off x="1199" y="1937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195" name="Line 304"/>
            <p:cNvSpPr>
              <a:spLocks noChangeShapeType="1"/>
            </p:cNvSpPr>
            <p:nvPr/>
          </p:nvSpPr>
          <p:spPr bwMode="auto">
            <a:xfrm>
              <a:off x="1230" y="1995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6" name="Rectangle 305"/>
            <p:cNvSpPr>
              <a:spLocks noChangeArrowheads="1"/>
            </p:cNvSpPr>
            <p:nvPr/>
          </p:nvSpPr>
          <p:spPr bwMode="auto">
            <a:xfrm>
              <a:off x="1199" y="1680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4197" name="Line 306"/>
            <p:cNvSpPr>
              <a:spLocks noChangeShapeType="1"/>
            </p:cNvSpPr>
            <p:nvPr/>
          </p:nvSpPr>
          <p:spPr bwMode="auto">
            <a:xfrm>
              <a:off x="1230" y="1739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8" name="Rectangle 307"/>
            <p:cNvSpPr>
              <a:spLocks noChangeArrowheads="1"/>
            </p:cNvSpPr>
            <p:nvPr/>
          </p:nvSpPr>
          <p:spPr bwMode="auto">
            <a:xfrm>
              <a:off x="1199" y="1424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4199" name="Line 308"/>
            <p:cNvSpPr>
              <a:spLocks noChangeShapeType="1"/>
            </p:cNvSpPr>
            <p:nvPr/>
          </p:nvSpPr>
          <p:spPr bwMode="auto">
            <a:xfrm>
              <a:off x="1230" y="148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0" name="Rectangle 309"/>
            <p:cNvSpPr>
              <a:spLocks noChangeArrowheads="1"/>
            </p:cNvSpPr>
            <p:nvPr/>
          </p:nvSpPr>
          <p:spPr bwMode="auto">
            <a:xfrm>
              <a:off x="1199" y="1167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4201" name="Line 310"/>
            <p:cNvSpPr>
              <a:spLocks noChangeShapeType="1"/>
            </p:cNvSpPr>
            <p:nvPr/>
          </p:nvSpPr>
          <p:spPr bwMode="auto">
            <a:xfrm>
              <a:off x="1230" y="122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2" name="Rectangle 311"/>
            <p:cNvSpPr>
              <a:spLocks noChangeArrowheads="1"/>
            </p:cNvSpPr>
            <p:nvPr/>
          </p:nvSpPr>
          <p:spPr bwMode="auto">
            <a:xfrm>
              <a:off x="1199" y="917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4203" name="Line 312"/>
            <p:cNvSpPr>
              <a:spLocks noChangeShapeType="1"/>
            </p:cNvSpPr>
            <p:nvPr/>
          </p:nvSpPr>
          <p:spPr bwMode="auto">
            <a:xfrm>
              <a:off x="1230" y="975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4" name="Rectangle 313"/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4110" name="Freeform 135"/>
          <p:cNvSpPr>
            <a:spLocks/>
          </p:cNvSpPr>
          <p:nvPr/>
        </p:nvSpPr>
        <p:spPr bwMode="auto">
          <a:xfrm>
            <a:off x="7134225" y="2460625"/>
            <a:ext cx="1422400" cy="2114550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222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111" name="TextBox 200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16"/>
              </a:rPr>
              <a:t>www.BCMath.ca</a:t>
            </a:r>
            <a:r>
              <a:rPr lang="en-CA" sz="100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3959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895 " pathEditMode="relative" ptsTypes="AA">
                                      <p:cBhvr>
                                        <p:cTn id="46" dur="2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" grpId="0" animBg="1"/>
      <p:bldP spid="4107" grpId="0" animBg="1"/>
      <p:bldP spid="4107" grpId="1" animBg="1"/>
      <p:bldP spid="202" grpId="0" animBg="1"/>
      <p:bldP spid="41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DD166-B871-49E6-A2EE-429C8B26A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490066"/>
          </a:xfrm>
        </p:spPr>
        <p:txBody>
          <a:bodyPr>
            <a:normAutofit fontScale="90000"/>
          </a:bodyPr>
          <a:lstStyle/>
          <a:p>
            <a:r>
              <a:rPr lang="en-US" dirty="0"/>
              <a:t>Horizontal Translations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161838B9-EE39-459B-9493-32E99AAF0816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7328" y="728421"/>
                <a:ext cx="11881320" cy="900379"/>
              </a:xfrm>
            </p:spPr>
            <p:txBody>
              <a:bodyPr/>
              <a:lstStyle/>
              <a:p>
                <a:r>
                  <a:rPr lang="en-CA" dirty="0"/>
                  <a:t>A horizontal translation will occur when the ‘x” variable in the brackets of the  function is replaced with “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“</m:t>
                    </m:r>
                  </m:oMath>
                </a14:m>
                <a:r>
                  <a:rPr lang="en-CA" dirty="0"/>
                  <a:t>    OR    “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"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161838B9-EE39-459B-9493-32E99AAF08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7328" y="728421"/>
                <a:ext cx="11881320" cy="900379"/>
              </a:xfrm>
              <a:blipFill>
                <a:blip r:embed="rId4"/>
                <a:stretch>
                  <a:fillRect l="-257" t="-5405" b="-67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3F20CEF-9602-4791-A3D8-4D7C9B1B77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21876"/>
              </p:ext>
            </p:extLst>
          </p:nvPr>
        </p:nvGraphicFramePr>
        <p:xfrm>
          <a:off x="1199456" y="1556792"/>
          <a:ext cx="3106689" cy="915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38000" imgH="482400" progId="Equation.DSMT4">
                  <p:embed/>
                </p:oleObj>
              </mc:Choice>
              <mc:Fallback>
                <p:oleObj name="Equation" r:id="rId5" imgW="1638000" imgH="4824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3F20CEF-9602-4791-A3D8-4D7C9B1B77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99456" y="1556792"/>
                        <a:ext cx="3106689" cy="9151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C0AE76C-21C6-4473-A777-BE11FDE4805C}"/>
              </a:ext>
            </a:extLst>
          </p:cNvPr>
          <p:cNvSpPr txBox="1"/>
          <p:nvPr/>
        </p:nvSpPr>
        <p:spPr>
          <a:xfrm>
            <a:off x="4367808" y="1619508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Add “k” in the brackets, function will translate “k” units LEFT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C4EF0-3D14-4405-94A0-70FB19336843}"/>
              </a:ext>
            </a:extLst>
          </p:cNvPr>
          <p:cNvSpPr txBox="1"/>
          <p:nvPr/>
        </p:nvSpPr>
        <p:spPr>
          <a:xfrm>
            <a:off x="4367808" y="2060848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Subtract “k” in the brackets, function will translate “k” units RIGHT</a:t>
            </a:r>
          </a:p>
          <a:p>
            <a:endParaRPr lang="en-CA" dirty="0">
              <a:solidFill>
                <a:srgbClr val="FF0000"/>
              </a:solidFill>
            </a:endParaRPr>
          </a:p>
        </p:txBody>
      </p:sp>
      <p:graphicFrame>
        <p:nvGraphicFramePr>
          <p:cNvPr id="115" name="Object 105">
            <a:extLst>
              <a:ext uri="{FF2B5EF4-FFF2-40B4-BE49-F238E27FC236}">
                <a16:creationId xmlns:a16="http://schemas.microsoft.com/office/drawing/2014/main" id="{0C1935E4-DCCE-4B63-B6CA-A1EE990911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4510516"/>
              </p:ext>
            </p:extLst>
          </p:nvPr>
        </p:nvGraphicFramePr>
        <p:xfrm>
          <a:off x="1127448" y="2564904"/>
          <a:ext cx="1714177" cy="602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23600" imgH="253800" progId="Equation.DSMT4">
                  <p:embed/>
                </p:oleObj>
              </mc:Choice>
              <mc:Fallback>
                <p:oleObj name="Equation" r:id="rId7" imgW="723600" imgH="253800" progId="Equation.DSMT4">
                  <p:embed/>
                  <p:pic>
                    <p:nvPicPr>
                      <p:cNvPr id="115" name="Object 105">
                        <a:extLst>
                          <a:ext uri="{FF2B5EF4-FFF2-40B4-BE49-F238E27FC236}">
                            <a16:creationId xmlns:a16="http://schemas.microsoft.com/office/drawing/2014/main" id="{0C1935E4-DCCE-4B63-B6CA-A1EE990911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448" y="2564904"/>
                        <a:ext cx="1714177" cy="6028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6" name="Group 221">
            <a:extLst>
              <a:ext uri="{FF2B5EF4-FFF2-40B4-BE49-F238E27FC236}">
                <a16:creationId xmlns:a16="http://schemas.microsoft.com/office/drawing/2014/main" id="{BE718915-017D-4E0C-A751-CDB5421BD06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63352" y="3140968"/>
            <a:ext cx="3535870" cy="3604910"/>
            <a:chOff x="-192" y="701"/>
            <a:chExt cx="2880" cy="2833"/>
          </a:xfrm>
        </p:grpSpPr>
        <p:sp>
          <p:nvSpPr>
            <p:cNvPr id="117" name="AutoShape 220">
              <a:extLst>
                <a:ext uri="{FF2B5EF4-FFF2-40B4-BE49-F238E27FC236}">
                  <a16:creationId xmlns:a16="http://schemas.microsoft.com/office/drawing/2014/main" id="{0C1B517E-42FF-4086-86ED-3B9B0C58144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92" y="707"/>
              <a:ext cx="2877" cy="2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8" name="Rectangle 222">
              <a:extLst>
                <a:ext uri="{FF2B5EF4-FFF2-40B4-BE49-F238E27FC236}">
                  <a16:creationId xmlns:a16="http://schemas.microsoft.com/office/drawing/2014/main" id="{4C5545AD-0C95-4899-BE17-90780D6062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9" name="Line 223">
              <a:extLst>
                <a:ext uri="{FF2B5EF4-FFF2-40B4-BE49-F238E27FC236}">
                  <a16:creationId xmlns:a16="http://schemas.microsoft.com/office/drawing/2014/main" id="{80EB3F8F-7B1F-4826-9989-2C2CC71EBB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0" name="Line 224">
              <a:extLst>
                <a:ext uri="{FF2B5EF4-FFF2-40B4-BE49-F238E27FC236}">
                  <a16:creationId xmlns:a16="http://schemas.microsoft.com/office/drawing/2014/main" id="{90F01B4C-5BDE-4CFA-BC34-E02B1FEB17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1" name="Line 225">
              <a:extLst>
                <a:ext uri="{FF2B5EF4-FFF2-40B4-BE49-F238E27FC236}">
                  <a16:creationId xmlns:a16="http://schemas.microsoft.com/office/drawing/2014/main" id="{7F807406-D937-48BD-933E-9034B6ABD8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2" name="Line 226">
              <a:extLst>
                <a:ext uri="{FF2B5EF4-FFF2-40B4-BE49-F238E27FC236}">
                  <a16:creationId xmlns:a16="http://schemas.microsoft.com/office/drawing/2014/main" id="{E418B51B-81BF-4614-96C5-37E7AC1BEA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" name="Line 227">
              <a:extLst>
                <a:ext uri="{FF2B5EF4-FFF2-40B4-BE49-F238E27FC236}">
                  <a16:creationId xmlns:a16="http://schemas.microsoft.com/office/drawing/2014/main" id="{ABD632CA-4F85-4A68-9C4A-2A124A5ED7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7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" name="Line 228">
              <a:extLst>
                <a:ext uri="{FF2B5EF4-FFF2-40B4-BE49-F238E27FC236}">
                  <a16:creationId xmlns:a16="http://schemas.microsoft.com/office/drawing/2014/main" id="{61CD7F35-D4C8-496E-A488-0B0DFE8E2B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" name="Line 229">
              <a:extLst>
                <a:ext uri="{FF2B5EF4-FFF2-40B4-BE49-F238E27FC236}">
                  <a16:creationId xmlns:a16="http://schemas.microsoft.com/office/drawing/2014/main" id="{F5B9862D-EEA9-40E8-A1D8-F07C3546D2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6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6" name="Line 230">
              <a:extLst>
                <a:ext uri="{FF2B5EF4-FFF2-40B4-BE49-F238E27FC236}">
                  <a16:creationId xmlns:a16="http://schemas.microsoft.com/office/drawing/2014/main" id="{CEF398F9-B7DA-4B11-BD64-22B1158374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7" name="Line 231">
              <a:extLst>
                <a:ext uri="{FF2B5EF4-FFF2-40B4-BE49-F238E27FC236}">
                  <a16:creationId xmlns:a16="http://schemas.microsoft.com/office/drawing/2014/main" id="{0C0233D0-C390-4497-ADB4-4B862CFA37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5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8" name="Line 232">
              <a:extLst>
                <a:ext uri="{FF2B5EF4-FFF2-40B4-BE49-F238E27FC236}">
                  <a16:creationId xmlns:a16="http://schemas.microsoft.com/office/drawing/2014/main" id="{2198C96A-0E62-41E5-B5A2-D93B263526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9" name="Line 233">
              <a:extLst>
                <a:ext uri="{FF2B5EF4-FFF2-40B4-BE49-F238E27FC236}">
                  <a16:creationId xmlns:a16="http://schemas.microsoft.com/office/drawing/2014/main" id="{12AF9C9E-DBC6-4AEF-B9B8-CEB1109D19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3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0" name="Line 234">
              <a:extLst>
                <a:ext uri="{FF2B5EF4-FFF2-40B4-BE49-F238E27FC236}">
                  <a16:creationId xmlns:a16="http://schemas.microsoft.com/office/drawing/2014/main" id="{B2481598-C921-48C5-8FA5-4D84A5AFC9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5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1" name="Line 235">
              <a:extLst>
                <a:ext uri="{FF2B5EF4-FFF2-40B4-BE49-F238E27FC236}">
                  <a16:creationId xmlns:a16="http://schemas.microsoft.com/office/drawing/2014/main" id="{EBCE6619-EB76-4611-A956-0AC2A6DB61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2" name="Line 236">
              <a:extLst>
                <a:ext uri="{FF2B5EF4-FFF2-40B4-BE49-F238E27FC236}">
                  <a16:creationId xmlns:a16="http://schemas.microsoft.com/office/drawing/2014/main" id="{25CBD69D-A506-4373-B1CE-1974EC6C15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4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3" name="Line 237">
              <a:extLst>
                <a:ext uri="{FF2B5EF4-FFF2-40B4-BE49-F238E27FC236}">
                  <a16:creationId xmlns:a16="http://schemas.microsoft.com/office/drawing/2014/main" id="{51384800-08DB-4FF9-BF9E-E9919D8960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4" name="Line 238">
              <a:extLst>
                <a:ext uri="{FF2B5EF4-FFF2-40B4-BE49-F238E27FC236}">
                  <a16:creationId xmlns:a16="http://schemas.microsoft.com/office/drawing/2014/main" id="{F3EB5CBC-E700-455D-BAFE-723A6124DA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3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5" name="Line 239">
              <a:extLst>
                <a:ext uri="{FF2B5EF4-FFF2-40B4-BE49-F238E27FC236}">
                  <a16:creationId xmlns:a16="http://schemas.microsoft.com/office/drawing/2014/main" id="{42B810DD-8B70-404A-A0A5-021DDBECB7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9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6" name="Line 240">
              <a:extLst>
                <a:ext uri="{FF2B5EF4-FFF2-40B4-BE49-F238E27FC236}">
                  <a16:creationId xmlns:a16="http://schemas.microsoft.com/office/drawing/2014/main" id="{E5067BE1-6CF8-46A6-B4E5-8640527557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2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7" name="Line 241">
              <a:extLst>
                <a:ext uri="{FF2B5EF4-FFF2-40B4-BE49-F238E27FC236}">
                  <a16:creationId xmlns:a16="http://schemas.microsoft.com/office/drawing/2014/main" id="{BCB5DD33-43EB-4536-A826-1426BE698B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3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8" name="Line 242">
              <a:extLst>
                <a:ext uri="{FF2B5EF4-FFF2-40B4-BE49-F238E27FC236}">
                  <a16:creationId xmlns:a16="http://schemas.microsoft.com/office/drawing/2014/main" id="{2BD6FDC2-22A8-4D89-84EC-F6A97723A2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9" name="Line 243">
              <a:extLst>
                <a:ext uri="{FF2B5EF4-FFF2-40B4-BE49-F238E27FC236}">
                  <a16:creationId xmlns:a16="http://schemas.microsoft.com/office/drawing/2014/main" id="{42047991-2A2B-421C-8F38-DD8D5AF4F0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26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0" name="Line 244">
              <a:extLst>
                <a:ext uri="{FF2B5EF4-FFF2-40B4-BE49-F238E27FC236}">
                  <a16:creationId xmlns:a16="http://schemas.microsoft.com/office/drawing/2014/main" id="{1F81C391-B45B-4747-923B-64CE1DAC6F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26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1" name="Line 245">
              <a:extLst>
                <a:ext uri="{FF2B5EF4-FFF2-40B4-BE49-F238E27FC236}">
                  <a16:creationId xmlns:a16="http://schemas.microsoft.com/office/drawing/2014/main" id="{3E0D5C42-D5D3-4AD9-8D2F-D807B64956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753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2" name="Line 246">
              <a:extLst>
                <a:ext uri="{FF2B5EF4-FFF2-40B4-BE49-F238E27FC236}">
                  <a16:creationId xmlns:a16="http://schemas.microsoft.com/office/drawing/2014/main" id="{48121B23-7694-49D0-9D74-92E0A7BF97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75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" name="Line 247">
              <a:extLst>
                <a:ext uri="{FF2B5EF4-FFF2-40B4-BE49-F238E27FC236}">
                  <a16:creationId xmlns:a16="http://schemas.microsoft.com/office/drawing/2014/main" id="{D45CA753-F4E0-4E85-B8A7-3FD27D030C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49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" name="Line 248">
              <a:extLst>
                <a:ext uri="{FF2B5EF4-FFF2-40B4-BE49-F238E27FC236}">
                  <a16:creationId xmlns:a16="http://schemas.microsoft.com/office/drawing/2014/main" id="{D34BBCBF-F357-44C7-B7FA-585ADEFADD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502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" name="Line 249">
              <a:extLst>
                <a:ext uri="{FF2B5EF4-FFF2-40B4-BE49-F238E27FC236}">
                  <a16:creationId xmlns:a16="http://schemas.microsoft.com/office/drawing/2014/main" id="{C1432558-380C-406A-A84E-DBF5E17782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24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" name="Line 250">
              <a:extLst>
                <a:ext uri="{FF2B5EF4-FFF2-40B4-BE49-F238E27FC236}">
                  <a16:creationId xmlns:a16="http://schemas.microsoft.com/office/drawing/2014/main" id="{69CBA120-5EF8-42C0-8574-23DFFC075B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24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7" name="Line 251">
              <a:extLst>
                <a:ext uri="{FF2B5EF4-FFF2-40B4-BE49-F238E27FC236}">
                  <a16:creationId xmlns:a16="http://schemas.microsoft.com/office/drawing/2014/main" id="{DF15AFAB-F810-4BB8-AA4A-3692BDD91F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98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8" name="Line 252">
              <a:extLst>
                <a:ext uri="{FF2B5EF4-FFF2-40B4-BE49-F238E27FC236}">
                  <a16:creationId xmlns:a16="http://schemas.microsoft.com/office/drawing/2014/main" id="{763CBFB9-E77B-48D4-BBF9-88828E5D3F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99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9" name="Line 253">
              <a:extLst>
                <a:ext uri="{FF2B5EF4-FFF2-40B4-BE49-F238E27FC236}">
                  <a16:creationId xmlns:a16="http://schemas.microsoft.com/office/drawing/2014/main" id="{CD793B6E-E569-4B67-9326-E0AC518103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733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0" name="Line 254">
              <a:extLst>
                <a:ext uri="{FF2B5EF4-FFF2-40B4-BE49-F238E27FC236}">
                  <a16:creationId xmlns:a16="http://schemas.microsoft.com/office/drawing/2014/main" id="{6C9EB22D-4677-4366-BDD6-6A2A44DE0E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73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1" name="Line 255">
              <a:extLst>
                <a:ext uri="{FF2B5EF4-FFF2-40B4-BE49-F238E27FC236}">
                  <a16:creationId xmlns:a16="http://schemas.microsoft.com/office/drawing/2014/main" id="{3F0E1295-1EA7-42F6-B97D-860FB34875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47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2" name="Line 256">
              <a:extLst>
                <a:ext uri="{FF2B5EF4-FFF2-40B4-BE49-F238E27FC236}">
                  <a16:creationId xmlns:a16="http://schemas.microsoft.com/office/drawing/2014/main" id="{CB462E8E-6079-4B9E-BB75-2FFB7EB477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482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" name="Line 257">
              <a:extLst>
                <a:ext uri="{FF2B5EF4-FFF2-40B4-BE49-F238E27FC236}">
                  <a16:creationId xmlns:a16="http://schemas.microsoft.com/office/drawing/2014/main" id="{47246E34-FF03-4089-A216-324E3F8A8B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22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" name="Line 258">
              <a:extLst>
                <a:ext uri="{FF2B5EF4-FFF2-40B4-BE49-F238E27FC236}">
                  <a16:creationId xmlns:a16="http://schemas.microsoft.com/office/drawing/2014/main" id="{4DBD8792-E93A-4F50-85D7-C225E16B80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22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" name="Line 259">
              <a:extLst>
                <a:ext uri="{FF2B5EF4-FFF2-40B4-BE49-F238E27FC236}">
                  <a16:creationId xmlns:a16="http://schemas.microsoft.com/office/drawing/2014/main" id="{097E46B9-6FF0-44C6-A102-D52FE28F0D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96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6" name="Line 260">
              <a:extLst>
                <a:ext uri="{FF2B5EF4-FFF2-40B4-BE49-F238E27FC236}">
                  <a16:creationId xmlns:a16="http://schemas.microsoft.com/office/drawing/2014/main" id="{609061DA-6361-4936-8410-38A9D20A55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97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7" name="Line 261">
              <a:extLst>
                <a:ext uri="{FF2B5EF4-FFF2-40B4-BE49-F238E27FC236}">
                  <a16:creationId xmlns:a16="http://schemas.microsoft.com/office/drawing/2014/main" id="{900ADC16-D52E-4138-BFE5-0C2C0D0FA6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004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8" name="Line 262">
              <a:extLst>
                <a:ext uri="{FF2B5EF4-FFF2-40B4-BE49-F238E27FC236}">
                  <a16:creationId xmlns:a16="http://schemas.microsoft.com/office/drawing/2014/main" id="{40D49DDF-4E46-4E29-9464-EDEC55408F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00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9" name="Line 263">
              <a:extLst>
                <a:ext uri="{FF2B5EF4-FFF2-40B4-BE49-F238E27FC236}">
                  <a16:creationId xmlns:a16="http://schemas.microsoft.com/office/drawing/2014/main" id="{40A56F06-FDF8-451B-B784-FE42F149DE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01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0" name="Line 264">
              <a:extLst>
                <a:ext uri="{FF2B5EF4-FFF2-40B4-BE49-F238E27FC236}">
                  <a16:creationId xmlns:a16="http://schemas.microsoft.com/office/drawing/2014/main" id="{B18D833C-0B82-448E-925B-2755FEEF1D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021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1" name="Rectangle 265">
              <a:extLst>
                <a:ext uri="{FF2B5EF4-FFF2-40B4-BE49-F238E27FC236}">
                  <a16:creationId xmlns:a16="http://schemas.microsoft.com/office/drawing/2014/main" id="{865C621C-95D4-4C91-8F22-D4D4375DD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" y="2829"/>
              <a:ext cx="6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62" name="Freeform 266">
              <a:extLst>
                <a:ext uri="{FF2B5EF4-FFF2-40B4-BE49-F238E27FC236}">
                  <a16:creationId xmlns:a16="http://schemas.microsoft.com/office/drawing/2014/main" id="{0959EA97-ACBE-4B46-8B4E-B9A588E4DE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1" y="2963"/>
              <a:ext cx="26" cy="105"/>
            </a:xfrm>
            <a:custGeom>
              <a:avLst/>
              <a:gdLst>
                <a:gd name="T0" fmla="*/ 0 w 26"/>
                <a:gd name="T1" fmla="*/ 0 h 105"/>
                <a:gd name="T2" fmla="*/ 26 w 26"/>
                <a:gd name="T3" fmla="*/ 52 h 105"/>
                <a:gd name="T4" fmla="*/ 0 w 26"/>
                <a:gd name="T5" fmla="*/ 105 h 105"/>
                <a:gd name="T6" fmla="*/ 0 w 26"/>
                <a:gd name="T7" fmla="*/ 0 h 10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5"/>
                <a:gd name="T14" fmla="*/ 26 w 26"/>
                <a:gd name="T15" fmla="*/ 105 h 10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5">
                  <a:moveTo>
                    <a:pt x="0" y="0"/>
                  </a:moveTo>
                  <a:lnTo>
                    <a:pt x="26" y="52"/>
                  </a:lnTo>
                  <a:lnTo>
                    <a:pt x="0" y="1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3" name="Line 267">
              <a:extLst>
                <a:ext uri="{FF2B5EF4-FFF2-40B4-BE49-F238E27FC236}">
                  <a16:creationId xmlns:a16="http://schemas.microsoft.com/office/drawing/2014/main" id="{0F2EECB8-A2BC-46EF-A429-9E88495923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" name="Line 268">
              <a:extLst>
                <a:ext uri="{FF2B5EF4-FFF2-40B4-BE49-F238E27FC236}">
                  <a16:creationId xmlns:a16="http://schemas.microsoft.com/office/drawing/2014/main" id="{B45DD027-69B3-484A-BD1F-9C7BCB1F8C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4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" name="Line 269">
              <a:extLst>
                <a:ext uri="{FF2B5EF4-FFF2-40B4-BE49-F238E27FC236}">
                  <a16:creationId xmlns:a16="http://schemas.microsoft.com/office/drawing/2014/main" id="{B63FCD07-C348-4387-A812-3AD0B8AED9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7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6" name="Line 270">
              <a:extLst>
                <a:ext uri="{FF2B5EF4-FFF2-40B4-BE49-F238E27FC236}">
                  <a16:creationId xmlns:a16="http://schemas.microsoft.com/office/drawing/2014/main" id="{2A356350-23DE-4202-B8E2-581CEAB260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7" name="Rectangle 271">
              <a:extLst>
                <a:ext uri="{FF2B5EF4-FFF2-40B4-BE49-F238E27FC236}">
                  <a16:creationId xmlns:a16="http://schemas.microsoft.com/office/drawing/2014/main" id="{643FC7D4-A196-4223-B8F2-D52AA7562F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701"/>
              <a:ext cx="6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68" name="Freeform 272">
              <a:extLst>
                <a:ext uri="{FF2B5EF4-FFF2-40B4-BE49-F238E27FC236}">
                  <a16:creationId xmlns:a16="http://schemas.microsoft.com/office/drawing/2014/main" id="{1E4A90DC-BD54-4FAC-ADCC-2FD7AD1722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719"/>
              <a:ext cx="51" cy="52"/>
            </a:xfrm>
            <a:custGeom>
              <a:avLst/>
              <a:gdLst>
                <a:gd name="T0" fmla="*/ 0 w 51"/>
                <a:gd name="T1" fmla="*/ 52 h 52"/>
                <a:gd name="T2" fmla="*/ 26 w 51"/>
                <a:gd name="T3" fmla="*/ 0 h 52"/>
                <a:gd name="T4" fmla="*/ 51 w 51"/>
                <a:gd name="T5" fmla="*/ 52 h 52"/>
                <a:gd name="T6" fmla="*/ 0 w 51"/>
                <a:gd name="T7" fmla="*/ 52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2"/>
                <a:gd name="T14" fmla="*/ 51 w 51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2">
                  <a:moveTo>
                    <a:pt x="0" y="52"/>
                  </a:moveTo>
                  <a:lnTo>
                    <a:pt x="26" y="0"/>
                  </a:lnTo>
                  <a:lnTo>
                    <a:pt x="51" y="52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9" name="Rectangle 273">
              <a:extLst>
                <a:ext uri="{FF2B5EF4-FFF2-40B4-BE49-F238E27FC236}">
                  <a16:creationId xmlns:a16="http://schemas.microsoft.com/office/drawing/2014/main" id="{1547E8F4-BBBB-491C-A9BE-005E69EB65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0" name="Line 274">
              <a:extLst>
                <a:ext uri="{FF2B5EF4-FFF2-40B4-BE49-F238E27FC236}">
                  <a16:creationId xmlns:a16="http://schemas.microsoft.com/office/drawing/2014/main" id="{23ABAAFB-5FD9-4C2E-802B-106906A5C5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1" name="Rectangle 275">
              <a:extLst>
                <a:ext uri="{FF2B5EF4-FFF2-40B4-BE49-F238E27FC236}">
                  <a16:creationId xmlns:a16="http://schemas.microsoft.com/office/drawing/2014/main" id="{8F60501E-983F-4AE4-AC5D-BA0501A0A0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72" name="Line 276">
              <a:extLst>
                <a:ext uri="{FF2B5EF4-FFF2-40B4-BE49-F238E27FC236}">
                  <a16:creationId xmlns:a16="http://schemas.microsoft.com/office/drawing/2014/main" id="{C9BA1838-53EA-4024-B2F3-F027A10456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3" name="Rectangle 277">
              <a:extLst>
                <a:ext uri="{FF2B5EF4-FFF2-40B4-BE49-F238E27FC236}">
                  <a16:creationId xmlns:a16="http://schemas.microsoft.com/office/drawing/2014/main" id="{29EFBC47-6969-4627-B723-C2EB2E7655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74" name="Line 278">
              <a:extLst>
                <a:ext uri="{FF2B5EF4-FFF2-40B4-BE49-F238E27FC236}">
                  <a16:creationId xmlns:a16="http://schemas.microsoft.com/office/drawing/2014/main" id="{A43A3E54-168A-4CAD-B351-4C36E92B24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0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" name="Rectangle 279">
              <a:extLst>
                <a:ext uri="{FF2B5EF4-FFF2-40B4-BE49-F238E27FC236}">
                  <a16:creationId xmlns:a16="http://schemas.microsoft.com/office/drawing/2014/main" id="{CA88ACAC-00E8-43AD-AFDB-0A463DD953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76" name="Line 280">
              <a:extLst>
                <a:ext uri="{FF2B5EF4-FFF2-40B4-BE49-F238E27FC236}">
                  <a16:creationId xmlns:a16="http://schemas.microsoft.com/office/drawing/2014/main" id="{7FEA7830-46B5-4EF9-9DD4-9C22766CDC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9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7" name="Rectangle 281">
              <a:extLst>
                <a:ext uri="{FF2B5EF4-FFF2-40B4-BE49-F238E27FC236}">
                  <a16:creationId xmlns:a16="http://schemas.microsoft.com/office/drawing/2014/main" id="{132EBFDC-073E-4809-8202-F7FC4F5222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78" name="Line 282">
              <a:extLst>
                <a:ext uri="{FF2B5EF4-FFF2-40B4-BE49-F238E27FC236}">
                  <a16:creationId xmlns:a16="http://schemas.microsoft.com/office/drawing/2014/main" id="{EDD8E35D-22CB-4A12-92CE-8FB57FD638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9" name="Rectangle 283">
              <a:extLst>
                <a:ext uri="{FF2B5EF4-FFF2-40B4-BE49-F238E27FC236}">
                  <a16:creationId xmlns:a16="http://schemas.microsoft.com/office/drawing/2014/main" id="{C48DBABA-0B77-49B7-BCB2-D744B5473F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0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80" name="Rectangle 284">
              <a:extLst>
                <a:ext uri="{FF2B5EF4-FFF2-40B4-BE49-F238E27FC236}">
                  <a16:creationId xmlns:a16="http://schemas.microsoft.com/office/drawing/2014/main" id="{6B18ACB6-FA10-472D-BF50-B0776BF993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81" name="Line 285">
              <a:extLst>
                <a:ext uri="{FF2B5EF4-FFF2-40B4-BE49-F238E27FC236}">
                  <a16:creationId xmlns:a16="http://schemas.microsoft.com/office/drawing/2014/main" id="{3C38F1A2-29C7-42E2-86F8-5C7027A3ED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5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2" name="Rectangle 286">
              <a:extLst>
                <a:ext uri="{FF2B5EF4-FFF2-40B4-BE49-F238E27FC236}">
                  <a16:creationId xmlns:a16="http://schemas.microsoft.com/office/drawing/2014/main" id="{9738BCA9-A095-4791-AD30-A38D21E6A6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83" name="Line 287">
              <a:extLst>
                <a:ext uri="{FF2B5EF4-FFF2-40B4-BE49-F238E27FC236}">
                  <a16:creationId xmlns:a16="http://schemas.microsoft.com/office/drawing/2014/main" id="{55E1D782-5265-4A7B-92D1-9B4BE6406C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4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" name="Rectangle 288">
              <a:extLst>
                <a:ext uri="{FF2B5EF4-FFF2-40B4-BE49-F238E27FC236}">
                  <a16:creationId xmlns:a16="http://schemas.microsoft.com/office/drawing/2014/main" id="{D37AACC9-3322-4699-B9CE-A116F31ACC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7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85" name="Line 289">
              <a:extLst>
                <a:ext uri="{FF2B5EF4-FFF2-40B4-BE49-F238E27FC236}">
                  <a16:creationId xmlns:a16="http://schemas.microsoft.com/office/drawing/2014/main" id="{F14565C3-C66D-465C-925B-EB1D93E492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3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" name="Rectangle 290">
              <a:extLst>
                <a:ext uri="{FF2B5EF4-FFF2-40B4-BE49-F238E27FC236}">
                  <a16:creationId xmlns:a16="http://schemas.microsoft.com/office/drawing/2014/main" id="{017A24BD-388D-4B92-B42C-3EA0E60BB2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6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87" name="Line 291">
              <a:extLst>
                <a:ext uri="{FF2B5EF4-FFF2-40B4-BE49-F238E27FC236}">
                  <a16:creationId xmlns:a16="http://schemas.microsoft.com/office/drawing/2014/main" id="{9336CA78-A451-444B-B70C-56D484FE68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2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8" name="Rectangle 292">
              <a:extLst>
                <a:ext uri="{FF2B5EF4-FFF2-40B4-BE49-F238E27FC236}">
                  <a16:creationId xmlns:a16="http://schemas.microsoft.com/office/drawing/2014/main" id="{2565E94A-4CDF-47AF-A359-6FF191C90A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5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89" name="Line 293">
              <a:extLst>
                <a:ext uri="{FF2B5EF4-FFF2-40B4-BE49-F238E27FC236}">
                  <a16:creationId xmlns:a16="http://schemas.microsoft.com/office/drawing/2014/main" id="{A071A0C6-EE89-4592-968C-6AA56E4D25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1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0" name="Rectangle 294">
              <a:extLst>
                <a:ext uri="{FF2B5EF4-FFF2-40B4-BE49-F238E27FC236}">
                  <a16:creationId xmlns:a16="http://schemas.microsoft.com/office/drawing/2014/main" id="{96B31C7C-B54D-44E3-8405-62A9FF3E39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3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91" name="Rectangle 295">
              <a:extLst>
                <a:ext uri="{FF2B5EF4-FFF2-40B4-BE49-F238E27FC236}">
                  <a16:creationId xmlns:a16="http://schemas.microsoft.com/office/drawing/2014/main" id="{AE5CD087-B21C-4F73-9BB8-44799CA3AB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1" y="3208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92" name="Line 296">
              <a:extLst>
                <a:ext uri="{FF2B5EF4-FFF2-40B4-BE49-F238E27FC236}">
                  <a16:creationId xmlns:a16="http://schemas.microsoft.com/office/drawing/2014/main" id="{1E2C9665-4413-4EC2-9AB4-3A934EF23C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326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3" name="Rectangle 297">
              <a:extLst>
                <a:ext uri="{FF2B5EF4-FFF2-40B4-BE49-F238E27FC236}">
                  <a16:creationId xmlns:a16="http://schemas.microsoft.com/office/drawing/2014/main" id="{17891628-680A-40FC-811A-C0B25F35FB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2701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94" name="Line 298">
              <a:extLst>
                <a:ext uri="{FF2B5EF4-FFF2-40B4-BE49-F238E27FC236}">
                  <a16:creationId xmlns:a16="http://schemas.microsoft.com/office/drawing/2014/main" id="{4CF2B334-7DF4-4E4A-B9A7-5465D84F83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2759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" name="Rectangle 299">
              <a:extLst>
                <a:ext uri="{FF2B5EF4-FFF2-40B4-BE49-F238E27FC236}">
                  <a16:creationId xmlns:a16="http://schemas.microsoft.com/office/drawing/2014/main" id="{B61C7A98-7AAE-401B-AF53-AF791035BC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2444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96" name="Line 300">
              <a:extLst>
                <a:ext uri="{FF2B5EF4-FFF2-40B4-BE49-F238E27FC236}">
                  <a16:creationId xmlns:a16="http://schemas.microsoft.com/office/drawing/2014/main" id="{851A4D0D-44B8-4D04-9918-02ED2298E2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250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7" name="Rectangle 301">
              <a:extLst>
                <a:ext uri="{FF2B5EF4-FFF2-40B4-BE49-F238E27FC236}">
                  <a16:creationId xmlns:a16="http://schemas.microsoft.com/office/drawing/2014/main" id="{DCE9DCBB-C737-4311-99AD-34527FBD82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2188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98" name="Line 302">
              <a:extLst>
                <a:ext uri="{FF2B5EF4-FFF2-40B4-BE49-F238E27FC236}">
                  <a16:creationId xmlns:a16="http://schemas.microsoft.com/office/drawing/2014/main" id="{6092AFA5-BA28-4900-8DAB-70EC71F312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224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9" name="Rectangle 303">
              <a:extLst>
                <a:ext uri="{FF2B5EF4-FFF2-40B4-BE49-F238E27FC236}">
                  <a16:creationId xmlns:a16="http://schemas.microsoft.com/office/drawing/2014/main" id="{354BCB31-2C34-4AAE-A23C-1521A4286E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1937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00" name="Line 304">
              <a:extLst>
                <a:ext uri="{FF2B5EF4-FFF2-40B4-BE49-F238E27FC236}">
                  <a16:creationId xmlns:a16="http://schemas.microsoft.com/office/drawing/2014/main" id="{5534E736-4CD0-452B-8FCA-C861B7A464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1995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1" name="Rectangle 305">
              <a:extLst>
                <a:ext uri="{FF2B5EF4-FFF2-40B4-BE49-F238E27FC236}">
                  <a16:creationId xmlns:a16="http://schemas.microsoft.com/office/drawing/2014/main" id="{B1E15063-A2ED-44E3-AC6C-C2485E6C18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1680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202" name="Line 306">
              <a:extLst>
                <a:ext uri="{FF2B5EF4-FFF2-40B4-BE49-F238E27FC236}">
                  <a16:creationId xmlns:a16="http://schemas.microsoft.com/office/drawing/2014/main" id="{FAC47D31-A2F5-4EC8-B43C-7A68E66B36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1739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3" name="Rectangle 307">
              <a:extLst>
                <a:ext uri="{FF2B5EF4-FFF2-40B4-BE49-F238E27FC236}">
                  <a16:creationId xmlns:a16="http://schemas.microsoft.com/office/drawing/2014/main" id="{40AD53C3-BAD1-4C91-8259-FC5736C77B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1424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04" name="Line 308">
              <a:extLst>
                <a:ext uri="{FF2B5EF4-FFF2-40B4-BE49-F238E27FC236}">
                  <a16:creationId xmlns:a16="http://schemas.microsoft.com/office/drawing/2014/main" id="{5D37FC3D-88C3-4CFF-866F-04742D53D0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148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" name="Rectangle 309">
              <a:extLst>
                <a:ext uri="{FF2B5EF4-FFF2-40B4-BE49-F238E27FC236}">
                  <a16:creationId xmlns:a16="http://schemas.microsoft.com/office/drawing/2014/main" id="{197E4F97-AACC-48AA-873C-12E5CCCA7C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1167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206" name="Line 310">
              <a:extLst>
                <a:ext uri="{FF2B5EF4-FFF2-40B4-BE49-F238E27FC236}">
                  <a16:creationId xmlns:a16="http://schemas.microsoft.com/office/drawing/2014/main" id="{0A001942-BF68-44A5-AEDC-4FB3D0B2F8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122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" name="Rectangle 311">
              <a:extLst>
                <a:ext uri="{FF2B5EF4-FFF2-40B4-BE49-F238E27FC236}">
                  <a16:creationId xmlns:a16="http://schemas.microsoft.com/office/drawing/2014/main" id="{373A440D-2527-4BC2-AF3C-670F6C4B5C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917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08" name="Line 312">
              <a:extLst>
                <a:ext uri="{FF2B5EF4-FFF2-40B4-BE49-F238E27FC236}">
                  <a16:creationId xmlns:a16="http://schemas.microsoft.com/office/drawing/2014/main" id="{FDB6657C-47F4-4AD9-88EA-ABA6E8DEAE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975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" name="Rectangle 313">
              <a:extLst>
                <a:ext uri="{FF2B5EF4-FFF2-40B4-BE49-F238E27FC236}">
                  <a16:creationId xmlns:a16="http://schemas.microsoft.com/office/drawing/2014/main" id="{AE73F05D-38AD-47E1-905C-3EB3E23233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21" name="Freeform 135">
            <a:extLst>
              <a:ext uri="{FF2B5EF4-FFF2-40B4-BE49-F238E27FC236}">
                <a16:creationId xmlns:a16="http://schemas.microsoft.com/office/drawing/2014/main" id="{EB548B31-1C2E-460E-AD1E-83EBFC7E6DCD}"/>
              </a:ext>
            </a:extLst>
          </p:cNvPr>
          <p:cNvSpPr>
            <a:spLocks/>
          </p:cNvSpPr>
          <p:nvPr/>
        </p:nvSpPr>
        <p:spPr bwMode="auto">
          <a:xfrm>
            <a:off x="1174701" y="3048844"/>
            <a:ext cx="1776413" cy="3027363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349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222" name="Object 105">
            <a:extLst>
              <a:ext uri="{FF2B5EF4-FFF2-40B4-BE49-F238E27FC236}">
                <a16:creationId xmlns:a16="http://schemas.microsoft.com/office/drawing/2014/main" id="{6DB5F660-A74A-49B4-A670-C0EC3552DD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651374"/>
              </p:ext>
            </p:extLst>
          </p:nvPr>
        </p:nvGraphicFramePr>
        <p:xfrm>
          <a:off x="4807334" y="2492896"/>
          <a:ext cx="1800200" cy="637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25480" imgH="291960" progId="Equation.DSMT4">
                  <p:embed/>
                </p:oleObj>
              </mc:Choice>
              <mc:Fallback>
                <p:oleObj name="Equation" r:id="rId9" imgW="825480" imgH="291960" progId="Equation.DSMT4">
                  <p:embed/>
                  <p:pic>
                    <p:nvPicPr>
                      <p:cNvPr id="222" name="Object 105">
                        <a:extLst>
                          <a:ext uri="{FF2B5EF4-FFF2-40B4-BE49-F238E27FC236}">
                            <a16:creationId xmlns:a16="http://schemas.microsoft.com/office/drawing/2014/main" id="{6DB5F660-A74A-49B4-A670-C0EC3552DD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7334" y="2492896"/>
                        <a:ext cx="1800200" cy="6376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3" name="Group 221">
            <a:extLst>
              <a:ext uri="{FF2B5EF4-FFF2-40B4-BE49-F238E27FC236}">
                <a16:creationId xmlns:a16="http://schemas.microsoft.com/office/drawing/2014/main" id="{035BC872-0124-4343-BC14-C4E86A01673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35760" y="3130108"/>
            <a:ext cx="3535870" cy="3604910"/>
            <a:chOff x="-192" y="701"/>
            <a:chExt cx="2880" cy="2833"/>
          </a:xfrm>
        </p:grpSpPr>
        <p:sp>
          <p:nvSpPr>
            <p:cNvPr id="224" name="AutoShape 220">
              <a:extLst>
                <a:ext uri="{FF2B5EF4-FFF2-40B4-BE49-F238E27FC236}">
                  <a16:creationId xmlns:a16="http://schemas.microsoft.com/office/drawing/2014/main" id="{37501AA3-0934-452A-BDCC-E00CA276059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92" y="707"/>
              <a:ext cx="2877" cy="2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5" name="Rectangle 222">
              <a:extLst>
                <a:ext uri="{FF2B5EF4-FFF2-40B4-BE49-F238E27FC236}">
                  <a16:creationId xmlns:a16="http://schemas.microsoft.com/office/drawing/2014/main" id="{6F077724-2C91-44D4-B7DD-1DFCE0AA4A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6" name="Line 223">
              <a:extLst>
                <a:ext uri="{FF2B5EF4-FFF2-40B4-BE49-F238E27FC236}">
                  <a16:creationId xmlns:a16="http://schemas.microsoft.com/office/drawing/2014/main" id="{6D19D135-D0D7-4734-B73C-F2C0564123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7" name="Line 224">
              <a:extLst>
                <a:ext uri="{FF2B5EF4-FFF2-40B4-BE49-F238E27FC236}">
                  <a16:creationId xmlns:a16="http://schemas.microsoft.com/office/drawing/2014/main" id="{75FDC637-8D57-4F10-92F0-FEDB126B05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8" name="Line 225">
              <a:extLst>
                <a:ext uri="{FF2B5EF4-FFF2-40B4-BE49-F238E27FC236}">
                  <a16:creationId xmlns:a16="http://schemas.microsoft.com/office/drawing/2014/main" id="{8FDB6E97-CD85-42EE-B8D6-CC4E8BC903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9" name="Line 226">
              <a:extLst>
                <a:ext uri="{FF2B5EF4-FFF2-40B4-BE49-F238E27FC236}">
                  <a16:creationId xmlns:a16="http://schemas.microsoft.com/office/drawing/2014/main" id="{A2A91EDA-C544-49A0-923D-2768638F5A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0" name="Line 227">
              <a:extLst>
                <a:ext uri="{FF2B5EF4-FFF2-40B4-BE49-F238E27FC236}">
                  <a16:creationId xmlns:a16="http://schemas.microsoft.com/office/drawing/2014/main" id="{22C5CB97-3088-456A-B107-5A5D3358D1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7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1" name="Line 228">
              <a:extLst>
                <a:ext uri="{FF2B5EF4-FFF2-40B4-BE49-F238E27FC236}">
                  <a16:creationId xmlns:a16="http://schemas.microsoft.com/office/drawing/2014/main" id="{224E8CA4-D3EA-4595-BD2E-B554FB41BE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2" name="Line 229">
              <a:extLst>
                <a:ext uri="{FF2B5EF4-FFF2-40B4-BE49-F238E27FC236}">
                  <a16:creationId xmlns:a16="http://schemas.microsoft.com/office/drawing/2014/main" id="{8D987E56-D3F3-4D25-B914-36C17A8510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6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3" name="Line 230">
              <a:extLst>
                <a:ext uri="{FF2B5EF4-FFF2-40B4-BE49-F238E27FC236}">
                  <a16:creationId xmlns:a16="http://schemas.microsoft.com/office/drawing/2014/main" id="{82423505-60D5-411F-BF0E-8953549965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4" name="Line 231">
              <a:extLst>
                <a:ext uri="{FF2B5EF4-FFF2-40B4-BE49-F238E27FC236}">
                  <a16:creationId xmlns:a16="http://schemas.microsoft.com/office/drawing/2014/main" id="{738BEF5A-F6FB-4C26-B5C8-29D122180E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5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" name="Line 232">
              <a:extLst>
                <a:ext uri="{FF2B5EF4-FFF2-40B4-BE49-F238E27FC236}">
                  <a16:creationId xmlns:a16="http://schemas.microsoft.com/office/drawing/2014/main" id="{663D2F80-930F-4147-AB05-BE793EFB68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" name="Line 233">
              <a:extLst>
                <a:ext uri="{FF2B5EF4-FFF2-40B4-BE49-F238E27FC236}">
                  <a16:creationId xmlns:a16="http://schemas.microsoft.com/office/drawing/2014/main" id="{027C20B4-9959-4211-AC4D-F0B13F3D40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3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7" name="Line 234">
              <a:extLst>
                <a:ext uri="{FF2B5EF4-FFF2-40B4-BE49-F238E27FC236}">
                  <a16:creationId xmlns:a16="http://schemas.microsoft.com/office/drawing/2014/main" id="{C565A726-3889-400F-BB01-AB0FCE9556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5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8" name="Line 235">
              <a:extLst>
                <a:ext uri="{FF2B5EF4-FFF2-40B4-BE49-F238E27FC236}">
                  <a16:creationId xmlns:a16="http://schemas.microsoft.com/office/drawing/2014/main" id="{CBF08E6F-B002-45EE-A546-A642F580D0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9" name="Line 236">
              <a:extLst>
                <a:ext uri="{FF2B5EF4-FFF2-40B4-BE49-F238E27FC236}">
                  <a16:creationId xmlns:a16="http://schemas.microsoft.com/office/drawing/2014/main" id="{06775872-2A84-49D7-9CDE-F539DEE60A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4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0" name="Line 237">
              <a:extLst>
                <a:ext uri="{FF2B5EF4-FFF2-40B4-BE49-F238E27FC236}">
                  <a16:creationId xmlns:a16="http://schemas.microsoft.com/office/drawing/2014/main" id="{108C14B8-E27C-4EF7-893B-C442549322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1" name="Line 238">
              <a:extLst>
                <a:ext uri="{FF2B5EF4-FFF2-40B4-BE49-F238E27FC236}">
                  <a16:creationId xmlns:a16="http://schemas.microsoft.com/office/drawing/2014/main" id="{D1A5DC85-D6A7-4857-9204-A7AAA90BB0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3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2" name="Line 239">
              <a:extLst>
                <a:ext uri="{FF2B5EF4-FFF2-40B4-BE49-F238E27FC236}">
                  <a16:creationId xmlns:a16="http://schemas.microsoft.com/office/drawing/2014/main" id="{B6BE01CB-AA96-4087-B936-7D119EDE5F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9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3" name="Line 240">
              <a:extLst>
                <a:ext uri="{FF2B5EF4-FFF2-40B4-BE49-F238E27FC236}">
                  <a16:creationId xmlns:a16="http://schemas.microsoft.com/office/drawing/2014/main" id="{A6153416-BF9D-4187-A459-087E037C31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2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4" name="Line 241">
              <a:extLst>
                <a:ext uri="{FF2B5EF4-FFF2-40B4-BE49-F238E27FC236}">
                  <a16:creationId xmlns:a16="http://schemas.microsoft.com/office/drawing/2014/main" id="{E14C9CF8-8A6E-4EA1-8354-9C69EB87D9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3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5" name="Line 242">
              <a:extLst>
                <a:ext uri="{FF2B5EF4-FFF2-40B4-BE49-F238E27FC236}">
                  <a16:creationId xmlns:a16="http://schemas.microsoft.com/office/drawing/2014/main" id="{7701854B-6C49-4690-B9C1-D9D62BCEE3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6" name="Line 243">
              <a:extLst>
                <a:ext uri="{FF2B5EF4-FFF2-40B4-BE49-F238E27FC236}">
                  <a16:creationId xmlns:a16="http://schemas.microsoft.com/office/drawing/2014/main" id="{AB3C05DF-714A-438A-AB6B-6938CE036A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26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7" name="Line 244">
              <a:extLst>
                <a:ext uri="{FF2B5EF4-FFF2-40B4-BE49-F238E27FC236}">
                  <a16:creationId xmlns:a16="http://schemas.microsoft.com/office/drawing/2014/main" id="{E18AA3F3-A150-4F8F-9A62-54C1361A87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26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8" name="Line 245">
              <a:extLst>
                <a:ext uri="{FF2B5EF4-FFF2-40B4-BE49-F238E27FC236}">
                  <a16:creationId xmlns:a16="http://schemas.microsoft.com/office/drawing/2014/main" id="{D17B3652-6F58-46B7-B3F6-D1382FFE0B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753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9" name="Line 246">
              <a:extLst>
                <a:ext uri="{FF2B5EF4-FFF2-40B4-BE49-F238E27FC236}">
                  <a16:creationId xmlns:a16="http://schemas.microsoft.com/office/drawing/2014/main" id="{73BFCA69-6A97-4E2A-9A10-9557F6271A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75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0" name="Line 247">
              <a:extLst>
                <a:ext uri="{FF2B5EF4-FFF2-40B4-BE49-F238E27FC236}">
                  <a16:creationId xmlns:a16="http://schemas.microsoft.com/office/drawing/2014/main" id="{13950290-2730-41BC-AC7E-E35935B286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49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1" name="Line 248">
              <a:extLst>
                <a:ext uri="{FF2B5EF4-FFF2-40B4-BE49-F238E27FC236}">
                  <a16:creationId xmlns:a16="http://schemas.microsoft.com/office/drawing/2014/main" id="{CEDA8803-1C79-4D56-9AE2-76B712309A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502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2" name="Line 249">
              <a:extLst>
                <a:ext uri="{FF2B5EF4-FFF2-40B4-BE49-F238E27FC236}">
                  <a16:creationId xmlns:a16="http://schemas.microsoft.com/office/drawing/2014/main" id="{0D38D733-F0AE-4034-92A1-6674E3EF2D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24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3" name="Line 250">
              <a:extLst>
                <a:ext uri="{FF2B5EF4-FFF2-40B4-BE49-F238E27FC236}">
                  <a16:creationId xmlns:a16="http://schemas.microsoft.com/office/drawing/2014/main" id="{6111B91B-A1F2-4926-9274-18A790C7F4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24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4" name="Line 251">
              <a:extLst>
                <a:ext uri="{FF2B5EF4-FFF2-40B4-BE49-F238E27FC236}">
                  <a16:creationId xmlns:a16="http://schemas.microsoft.com/office/drawing/2014/main" id="{AB49EF33-4AF9-4904-B85D-BF1BCF3FFA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98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5" name="Line 252">
              <a:extLst>
                <a:ext uri="{FF2B5EF4-FFF2-40B4-BE49-F238E27FC236}">
                  <a16:creationId xmlns:a16="http://schemas.microsoft.com/office/drawing/2014/main" id="{A26977C6-467F-4C14-BCB7-5FDAE65036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99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" name="Line 253">
              <a:extLst>
                <a:ext uri="{FF2B5EF4-FFF2-40B4-BE49-F238E27FC236}">
                  <a16:creationId xmlns:a16="http://schemas.microsoft.com/office/drawing/2014/main" id="{F936BBC1-8E00-4F62-8A67-C957B0C2B6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733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" name="Line 254">
              <a:extLst>
                <a:ext uri="{FF2B5EF4-FFF2-40B4-BE49-F238E27FC236}">
                  <a16:creationId xmlns:a16="http://schemas.microsoft.com/office/drawing/2014/main" id="{D4E8B784-1F2F-4A2A-A757-B844F713A4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73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8" name="Line 255">
              <a:extLst>
                <a:ext uri="{FF2B5EF4-FFF2-40B4-BE49-F238E27FC236}">
                  <a16:creationId xmlns:a16="http://schemas.microsoft.com/office/drawing/2014/main" id="{7DF3238A-9A19-4442-9FE6-A1986183BB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47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9" name="Line 256">
              <a:extLst>
                <a:ext uri="{FF2B5EF4-FFF2-40B4-BE49-F238E27FC236}">
                  <a16:creationId xmlns:a16="http://schemas.microsoft.com/office/drawing/2014/main" id="{A9B70B05-5C81-4B67-BD2B-A55955EA11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482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0" name="Line 257">
              <a:extLst>
                <a:ext uri="{FF2B5EF4-FFF2-40B4-BE49-F238E27FC236}">
                  <a16:creationId xmlns:a16="http://schemas.microsoft.com/office/drawing/2014/main" id="{7FB66313-6005-4B3C-965D-405AFE1DAF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22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1" name="Line 258">
              <a:extLst>
                <a:ext uri="{FF2B5EF4-FFF2-40B4-BE49-F238E27FC236}">
                  <a16:creationId xmlns:a16="http://schemas.microsoft.com/office/drawing/2014/main" id="{E51238A3-3EE0-4947-90CF-A4DC037FBD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22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2" name="Line 259">
              <a:extLst>
                <a:ext uri="{FF2B5EF4-FFF2-40B4-BE49-F238E27FC236}">
                  <a16:creationId xmlns:a16="http://schemas.microsoft.com/office/drawing/2014/main" id="{1298A0D3-FDD2-4944-8F5A-61AE30077E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96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3" name="Line 260">
              <a:extLst>
                <a:ext uri="{FF2B5EF4-FFF2-40B4-BE49-F238E27FC236}">
                  <a16:creationId xmlns:a16="http://schemas.microsoft.com/office/drawing/2014/main" id="{D3EE37F0-D672-45C4-9FF5-924914F19A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97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4" name="Line 261">
              <a:extLst>
                <a:ext uri="{FF2B5EF4-FFF2-40B4-BE49-F238E27FC236}">
                  <a16:creationId xmlns:a16="http://schemas.microsoft.com/office/drawing/2014/main" id="{14E3127A-B6CB-4BB7-9C09-434AB96058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004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5" name="Line 262">
              <a:extLst>
                <a:ext uri="{FF2B5EF4-FFF2-40B4-BE49-F238E27FC236}">
                  <a16:creationId xmlns:a16="http://schemas.microsoft.com/office/drawing/2014/main" id="{B52BCAC3-BAAD-4CC2-BB9B-01A76F3AD1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00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" name="Line 263">
              <a:extLst>
                <a:ext uri="{FF2B5EF4-FFF2-40B4-BE49-F238E27FC236}">
                  <a16:creationId xmlns:a16="http://schemas.microsoft.com/office/drawing/2014/main" id="{9EC1D70B-706C-49D1-8D0A-5DAA367039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01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7" name="Line 264">
              <a:extLst>
                <a:ext uri="{FF2B5EF4-FFF2-40B4-BE49-F238E27FC236}">
                  <a16:creationId xmlns:a16="http://schemas.microsoft.com/office/drawing/2014/main" id="{96490076-0588-4768-9C19-1720F3264B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021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8" name="Rectangle 265">
              <a:extLst>
                <a:ext uri="{FF2B5EF4-FFF2-40B4-BE49-F238E27FC236}">
                  <a16:creationId xmlns:a16="http://schemas.microsoft.com/office/drawing/2014/main" id="{4B42ECC5-B5A1-482A-BBAF-C0B3BC3162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" y="2829"/>
              <a:ext cx="6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69" name="Freeform 266">
              <a:extLst>
                <a:ext uri="{FF2B5EF4-FFF2-40B4-BE49-F238E27FC236}">
                  <a16:creationId xmlns:a16="http://schemas.microsoft.com/office/drawing/2014/main" id="{38623FE8-BD61-4671-8FF9-4B11282AF12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1" y="2963"/>
              <a:ext cx="26" cy="105"/>
            </a:xfrm>
            <a:custGeom>
              <a:avLst/>
              <a:gdLst>
                <a:gd name="T0" fmla="*/ 0 w 26"/>
                <a:gd name="T1" fmla="*/ 0 h 105"/>
                <a:gd name="T2" fmla="*/ 26 w 26"/>
                <a:gd name="T3" fmla="*/ 52 h 105"/>
                <a:gd name="T4" fmla="*/ 0 w 26"/>
                <a:gd name="T5" fmla="*/ 105 h 105"/>
                <a:gd name="T6" fmla="*/ 0 w 26"/>
                <a:gd name="T7" fmla="*/ 0 h 10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5"/>
                <a:gd name="T14" fmla="*/ 26 w 26"/>
                <a:gd name="T15" fmla="*/ 105 h 10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5">
                  <a:moveTo>
                    <a:pt x="0" y="0"/>
                  </a:moveTo>
                  <a:lnTo>
                    <a:pt x="26" y="52"/>
                  </a:lnTo>
                  <a:lnTo>
                    <a:pt x="0" y="1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0" name="Line 267">
              <a:extLst>
                <a:ext uri="{FF2B5EF4-FFF2-40B4-BE49-F238E27FC236}">
                  <a16:creationId xmlns:a16="http://schemas.microsoft.com/office/drawing/2014/main" id="{DC0A5AC2-68E7-47BB-8D41-E20466A81F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1" name="Line 268">
              <a:extLst>
                <a:ext uri="{FF2B5EF4-FFF2-40B4-BE49-F238E27FC236}">
                  <a16:creationId xmlns:a16="http://schemas.microsoft.com/office/drawing/2014/main" id="{E138003F-4C7A-4017-BD84-BB8818F563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4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2" name="Line 269">
              <a:extLst>
                <a:ext uri="{FF2B5EF4-FFF2-40B4-BE49-F238E27FC236}">
                  <a16:creationId xmlns:a16="http://schemas.microsoft.com/office/drawing/2014/main" id="{D1B51DC7-3881-4A51-BE0C-D3A0E563F6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7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3" name="Line 270">
              <a:extLst>
                <a:ext uri="{FF2B5EF4-FFF2-40B4-BE49-F238E27FC236}">
                  <a16:creationId xmlns:a16="http://schemas.microsoft.com/office/drawing/2014/main" id="{F20F401A-2F36-4940-AAF6-485AA056DD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4" name="Rectangle 271">
              <a:extLst>
                <a:ext uri="{FF2B5EF4-FFF2-40B4-BE49-F238E27FC236}">
                  <a16:creationId xmlns:a16="http://schemas.microsoft.com/office/drawing/2014/main" id="{00443B54-980A-4B5C-A0F0-0844FDDC86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701"/>
              <a:ext cx="6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75" name="Freeform 272">
              <a:extLst>
                <a:ext uri="{FF2B5EF4-FFF2-40B4-BE49-F238E27FC236}">
                  <a16:creationId xmlns:a16="http://schemas.microsoft.com/office/drawing/2014/main" id="{8CD47174-8CEC-45A9-8603-DB5B88675FD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719"/>
              <a:ext cx="51" cy="52"/>
            </a:xfrm>
            <a:custGeom>
              <a:avLst/>
              <a:gdLst>
                <a:gd name="T0" fmla="*/ 0 w 51"/>
                <a:gd name="T1" fmla="*/ 52 h 52"/>
                <a:gd name="T2" fmla="*/ 26 w 51"/>
                <a:gd name="T3" fmla="*/ 0 h 52"/>
                <a:gd name="T4" fmla="*/ 51 w 51"/>
                <a:gd name="T5" fmla="*/ 52 h 52"/>
                <a:gd name="T6" fmla="*/ 0 w 51"/>
                <a:gd name="T7" fmla="*/ 52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2"/>
                <a:gd name="T14" fmla="*/ 51 w 51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2">
                  <a:moveTo>
                    <a:pt x="0" y="52"/>
                  </a:moveTo>
                  <a:lnTo>
                    <a:pt x="26" y="0"/>
                  </a:lnTo>
                  <a:lnTo>
                    <a:pt x="51" y="52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6" name="Rectangle 273">
              <a:extLst>
                <a:ext uri="{FF2B5EF4-FFF2-40B4-BE49-F238E27FC236}">
                  <a16:creationId xmlns:a16="http://schemas.microsoft.com/office/drawing/2014/main" id="{8BD748B1-E7ED-4472-946D-D6F6019661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7" name="Line 274">
              <a:extLst>
                <a:ext uri="{FF2B5EF4-FFF2-40B4-BE49-F238E27FC236}">
                  <a16:creationId xmlns:a16="http://schemas.microsoft.com/office/drawing/2014/main" id="{DA74D115-273D-44C9-8E2E-C9FAD8762C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8" name="Rectangle 275">
              <a:extLst>
                <a:ext uri="{FF2B5EF4-FFF2-40B4-BE49-F238E27FC236}">
                  <a16:creationId xmlns:a16="http://schemas.microsoft.com/office/drawing/2014/main" id="{94A65899-03F2-4BDA-9851-0D53E13725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279" name="Line 276">
              <a:extLst>
                <a:ext uri="{FF2B5EF4-FFF2-40B4-BE49-F238E27FC236}">
                  <a16:creationId xmlns:a16="http://schemas.microsoft.com/office/drawing/2014/main" id="{D66FC490-5EC1-4F8B-A345-0266809603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0" name="Rectangle 277">
              <a:extLst>
                <a:ext uri="{FF2B5EF4-FFF2-40B4-BE49-F238E27FC236}">
                  <a16:creationId xmlns:a16="http://schemas.microsoft.com/office/drawing/2014/main" id="{E7F9F0FC-C464-4251-900B-D7F2155C0F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81" name="Line 278">
              <a:extLst>
                <a:ext uri="{FF2B5EF4-FFF2-40B4-BE49-F238E27FC236}">
                  <a16:creationId xmlns:a16="http://schemas.microsoft.com/office/drawing/2014/main" id="{A203804D-B99D-4FA9-A767-7F14734919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0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2" name="Rectangle 279">
              <a:extLst>
                <a:ext uri="{FF2B5EF4-FFF2-40B4-BE49-F238E27FC236}">
                  <a16:creationId xmlns:a16="http://schemas.microsoft.com/office/drawing/2014/main" id="{E498FA19-B2E2-40D9-9100-3CA173BF12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283" name="Line 280">
              <a:extLst>
                <a:ext uri="{FF2B5EF4-FFF2-40B4-BE49-F238E27FC236}">
                  <a16:creationId xmlns:a16="http://schemas.microsoft.com/office/drawing/2014/main" id="{7F1EEA5C-B8D3-4272-9235-2945DA5932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9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4" name="Rectangle 281">
              <a:extLst>
                <a:ext uri="{FF2B5EF4-FFF2-40B4-BE49-F238E27FC236}">
                  <a16:creationId xmlns:a16="http://schemas.microsoft.com/office/drawing/2014/main" id="{DD4E19E5-7CAE-4B53-AF98-6CD734A7C3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85" name="Line 282">
              <a:extLst>
                <a:ext uri="{FF2B5EF4-FFF2-40B4-BE49-F238E27FC236}">
                  <a16:creationId xmlns:a16="http://schemas.microsoft.com/office/drawing/2014/main" id="{7423856D-260A-4FAC-B2A2-0F1816B00C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6" name="Rectangle 283">
              <a:extLst>
                <a:ext uri="{FF2B5EF4-FFF2-40B4-BE49-F238E27FC236}">
                  <a16:creationId xmlns:a16="http://schemas.microsoft.com/office/drawing/2014/main" id="{607A7213-C48C-49A4-8AEB-40199B231E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0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87" name="Rectangle 284">
              <a:extLst>
                <a:ext uri="{FF2B5EF4-FFF2-40B4-BE49-F238E27FC236}">
                  <a16:creationId xmlns:a16="http://schemas.microsoft.com/office/drawing/2014/main" id="{62711613-47E4-47B5-979E-990D338AF6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88" name="Line 285">
              <a:extLst>
                <a:ext uri="{FF2B5EF4-FFF2-40B4-BE49-F238E27FC236}">
                  <a16:creationId xmlns:a16="http://schemas.microsoft.com/office/drawing/2014/main" id="{4E902C6C-C793-4C77-9C9A-8C54BB8C76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5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9" name="Rectangle 286">
              <a:extLst>
                <a:ext uri="{FF2B5EF4-FFF2-40B4-BE49-F238E27FC236}">
                  <a16:creationId xmlns:a16="http://schemas.microsoft.com/office/drawing/2014/main" id="{FFB487A4-217D-4A01-9F70-6080F4B0EE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90" name="Line 287">
              <a:extLst>
                <a:ext uri="{FF2B5EF4-FFF2-40B4-BE49-F238E27FC236}">
                  <a16:creationId xmlns:a16="http://schemas.microsoft.com/office/drawing/2014/main" id="{FEFA717B-92DD-4995-8778-AFC559F880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4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1" name="Rectangle 288">
              <a:extLst>
                <a:ext uri="{FF2B5EF4-FFF2-40B4-BE49-F238E27FC236}">
                  <a16:creationId xmlns:a16="http://schemas.microsoft.com/office/drawing/2014/main" id="{28837ED3-A26B-453D-A300-92C56A411F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7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92" name="Line 289">
              <a:extLst>
                <a:ext uri="{FF2B5EF4-FFF2-40B4-BE49-F238E27FC236}">
                  <a16:creationId xmlns:a16="http://schemas.microsoft.com/office/drawing/2014/main" id="{82C49B07-BF86-43B5-80D2-0BF8B0EAFE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3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3" name="Rectangle 290">
              <a:extLst>
                <a:ext uri="{FF2B5EF4-FFF2-40B4-BE49-F238E27FC236}">
                  <a16:creationId xmlns:a16="http://schemas.microsoft.com/office/drawing/2014/main" id="{CC5BFF4F-460E-4A13-975F-FF8333018A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6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94" name="Line 291">
              <a:extLst>
                <a:ext uri="{FF2B5EF4-FFF2-40B4-BE49-F238E27FC236}">
                  <a16:creationId xmlns:a16="http://schemas.microsoft.com/office/drawing/2014/main" id="{8D229644-0B2E-49D5-8F08-2790177925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2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5" name="Rectangle 292">
              <a:extLst>
                <a:ext uri="{FF2B5EF4-FFF2-40B4-BE49-F238E27FC236}">
                  <a16:creationId xmlns:a16="http://schemas.microsoft.com/office/drawing/2014/main" id="{18DA85F1-23C5-4946-946B-B1E73302D3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5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96" name="Line 293">
              <a:extLst>
                <a:ext uri="{FF2B5EF4-FFF2-40B4-BE49-F238E27FC236}">
                  <a16:creationId xmlns:a16="http://schemas.microsoft.com/office/drawing/2014/main" id="{7F9525AB-47BD-48B8-B421-9F54A5D13F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1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7" name="Rectangle 294">
              <a:extLst>
                <a:ext uri="{FF2B5EF4-FFF2-40B4-BE49-F238E27FC236}">
                  <a16:creationId xmlns:a16="http://schemas.microsoft.com/office/drawing/2014/main" id="{3535C1BF-AA7F-4B1C-9E87-77F54A82D3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3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298" name="Rectangle 295">
              <a:extLst>
                <a:ext uri="{FF2B5EF4-FFF2-40B4-BE49-F238E27FC236}">
                  <a16:creationId xmlns:a16="http://schemas.microsoft.com/office/drawing/2014/main" id="{98F21AD8-7F2C-43D8-8E52-9C72591F67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1" y="3208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99" name="Line 296">
              <a:extLst>
                <a:ext uri="{FF2B5EF4-FFF2-40B4-BE49-F238E27FC236}">
                  <a16:creationId xmlns:a16="http://schemas.microsoft.com/office/drawing/2014/main" id="{3B59161B-570C-4B71-B55B-DD3176F508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326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0" name="Rectangle 297">
              <a:extLst>
                <a:ext uri="{FF2B5EF4-FFF2-40B4-BE49-F238E27FC236}">
                  <a16:creationId xmlns:a16="http://schemas.microsoft.com/office/drawing/2014/main" id="{21405A53-B696-4442-AC9A-29F5C4206C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2701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01" name="Line 298">
              <a:extLst>
                <a:ext uri="{FF2B5EF4-FFF2-40B4-BE49-F238E27FC236}">
                  <a16:creationId xmlns:a16="http://schemas.microsoft.com/office/drawing/2014/main" id="{FDC96F1D-FFFC-43D2-BAF2-CD7F834643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2759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2" name="Rectangle 299">
              <a:extLst>
                <a:ext uri="{FF2B5EF4-FFF2-40B4-BE49-F238E27FC236}">
                  <a16:creationId xmlns:a16="http://schemas.microsoft.com/office/drawing/2014/main" id="{F7AF2009-526A-457D-813E-7817267CB0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2444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03" name="Line 300">
              <a:extLst>
                <a:ext uri="{FF2B5EF4-FFF2-40B4-BE49-F238E27FC236}">
                  <a16:creationId xmlns:a16="http://schemas.microsoft.com/office/drawing/2014/main" id="{F0167E61-CF18-45CE-810D-CDAC6A9356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250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4" name="Rectangle 301">
              <a:extLst>
                <a:ext uri="{FF2B5EF4-FFF2-40B4-BE49-F238E27FC236}">
                  <a16:creationId xmlns:a16="http://schemas.microsoft.com/office/drawing/2014/main" id="{1C0720C2-59AB-4062-9538-7A0D9B0C0B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2188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05" name="Line 302">
              <a:extLst>
                <a:ext uri="{FF2B5EF4-FFF2-40B4-BE49-F238E27FC236}">
                  <a16:creationId xmlns:a16="http://schemas.microsoft.com/office/drawing/2014/main" id="{C11EE984-C274-4F0F-9DD6-E817318870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224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6" name="Rectangle 303">
              <a:extLst>
                <a:ext uri="{FF2B5EF4-FFF2-40B4-BE49-F238E27FC236}">
                  <a16:creationId xmlns:a16="http://schemas.microsoft.com/office/drawing/2014/main" id="{46F30B1D-563B-47AB-8413-6DBE849C1D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1937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07" name="Line 304">
              <a:extLst>
                <a:ext uri="{FF2B5EF4-FFF2-40B4-BE49-F238E27FC236}">
                  <a16:creationId xmlns:a16="http://schemas.microsoft.com/office/drawing/2014/main" id="{1942DBBA-1E1A-46DE-949A-7FC63FAD22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1995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8" name="Rectangle 305">
              <a:extLst>
                <a:ext uri="{FF2B5EF4-FFF2-40B4-BE49-F238E27FC236}">
                  <a16:creationId xmlns:a16="http://schemas.microsoft.com/office/drawing/2014/main" id="{1D1AA0FD-C3C8-42B9-8648-9E529BD4E2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1680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09" name="Line 306">
              <a:extLst>
                <a:ext uri="{FF2B5EF4-FFF2-40B4-BE49-F238E27FC236}">
                  <a16:creationId xmlns:a16="http://schemas.microsoft.com/office/drawing/2014/main" id="{C1FE8578-45AD-47C2-A857-D7B9129178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1739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" name="Rectangle 307">
              <a:extLst>
                <a:ext uri="{FF2B5EF4-FFF2-40B4-BE49-F238E27FC236}">
                  <a16:creationId xmlns:a16="http://schemas.microsoft.com/office/drawing/2014/main" id="{5205C3AE-55C8-4195-9A5C-BB0F9D43B1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1424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11" name="Line 308">
              <a:extLst>
                <a:ext uri="{FF2B5EF4-FFF2-40B4-BE49-F238E27FC236}">
                  <a16:creationId xmlns:a16="http://schemas.microsoft.com/office/drawing/2014/main" id="{3D935772-D93A-484F-B479-293451ADDF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148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" name="Rectangle 309">
              <a:extLst>
                <a:ext uri="{FF2B5EF4-FFF2-40B4-BE49-F238E27FC236}">
                  <a16:creationId xmlns:a16="http://schemas.microsoft.com/office/drawing/2014/main" id="{D23325AE-8214-49BC-974C-030627B5FB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1167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313" name="Line 310">
              <a:extLst>
                <a:ext uri="{FF2B5EF4-FFF2-40B4-BE49-F238E27FC236}">
                  <a16:creationId xmlns:a16="http://schemas.microsoft.com/office/drawing/2014/main" id="{03532F46-1A3C-4E9F-9466-448DC931A4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122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" name="Rectangle 311">
              <a:extLst>
                <a:ext uri="{FF2B5EF4-FFF2-40B4-BE49-F238E27FC236}">
                  <a16:creationId xmlns:a16="http://schemas.microsoft.com/office/drawing/2014/main" id="{C910701C-B818-480C-ACD8-F4AEB9FC8B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917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315" name="Line 312">
              <a:extLst>
                <a:ext uri="{FF2B5EF4-FFF2-40B4-BE49-F238E27FC236}">
                  <a16:creationId xmlns:a16="http://schemas.microsoft.com/office/drawing/2014/main" id="{AA4EC44E-8794-4A7A-B4BD-1D66A59CDF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975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" name="Rectangle 313">
              <a:extLst>
                <a:ext uri="{FF2B5EF4-FFF2-40B4-BE49-F238E27FC236}">
                  <a16:creationId xmlns:a16="http://schemas.microsoft.com/office/drawing/2014/main" id="{EC591AD2-92BB-4902-9048-13290E09D4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317" name="Object 105">
            <a:extLst>
              <a:ext uri="{FF2B5EF4-FFF2-40B4-BE49-F238E27FC236}">
                <a16:creationId xmlns:a16="http://schemas.microsoft.com/office/drawing/2014/main" id="{E4899C83-1861-4E75-8FAA-EB11D0319B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7761799"/>
              </p:ext>
            </p:extLst>
          </p:nvPr>
        </p:nvGraphicFramePr>
        <p:xfrm>
          <a:off x="9172235" y="2492896"/>
          <a:ext cx="1744628" cy="637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99920" imgH="291960" progId="Equation.DSMT4">
                  <p:embed/>
                </p:oleObj>
              </mc:Choice>
              <mc:Fallback>
                <p:oleObj name="Equation" r:id="rId11" imgW="799920" imgH="291960" progId="Equation.DSMT4">
                  <p:embed/>
                  <p:pic>
                    <p:nvPicPr>
                      <p:cNvPr id="317" name="Object 105">
                        <a:extLst>
                          <a:ext uri="{FF2B5EF4-FFF2-40B4-BE49-F238E27FC236}">
                            <a16:creationId xmlns:a16="http://schemas.microsoft.com/office/drawing/2014/main" id="{E4899C83-1861-4E75-8FAA-EB11D0319B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72235" y="2492896"/>
                        <a:ext cx="1744628" cy="6376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8" name="Group 221">
            <a:extLst>
              <a:ext uri="{FF2B5EF4-FFF2-40B4-BE49-F238E27FC236}">
                <a16:creationId xmlns:a16="http://schemas.microsoft.com/office/drawing/2014/main" id="{336C5D2B-BA2A-4027-9D64-430BD2D3301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320770" y="3130108"/>
            <a:ext cx="3535870" cy="3604910"/>
            <a:chOff x="-192" y="701"/>
            <a:chExt cx="2880" cy="2833"/>
          </a:xfrm>
        </p:grpSpPr>
        <p:sp>
          <p:nvSpPr>
            <p:cNvPr id="319" name="AutoShape 220">
              <a:extLst>
                <a:ext uri="{FF2B5EF4-FFF2-40B4-BE49-F238E27FC236}">
                  <a16:creationId xmlns:a16="http://schemas.microsoft.com/office/drawing/2014/main" id="{8EAA33A0-D377-41DA-A22A-0B4936EE60A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92" y="707"/>
              <a:ext cx="2877" cy="2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" name="Rectangle 222">
              <a:extLst>
                <a:ext uri="{FF2B5EF4-FFF2-40B4-BE49-F238E27FC236}">
                  <a16:creationId xmlns:a16="http://schemas.microsoft.com/office/drawing/2014/main" id="{D2A6B0E5-319E-46FB-BCAF-EE81758381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1" name="Line 223">
              <a:extLst>
                <a:ext uri="{FF2B5EF4-FFF2-40B4-BE49-F238E27FC236}">
                  <a16:creationId xmlns:a16="http://schemas.microsoft.com/office/drawing/2014/main" id="{6E16F17D-B740-4592-BB0D-E6A438364C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" name="Line 224">
              <a:extLst>
                <a:ext uri="{FF2B5EF4-FFF2-40B4-BE49-F238E27FC236}">
                  <a16:creationId xmlns:a16="http://schemas.microsoft.com/office/drawing/2014/main" id="{1E2A6770-6A1A-4755-9A07-AC97721712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" name="Line 225">
              <a:extLst>
                <a:ext uri="{FF2B5EF4-FFF2-40B4-BE49-F238E27FC236}">
                  <a16:creationId xmlns:a16="http://schemas.microsoft.com/office/drawing/2014/main" id="{D765D7FF-866B-4165-8FE8-3145908442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" name="Line 226">
              <a:extLst>
                <a:ext uri="{FF2B5EF4-FFF2-40B4-BE49-F238E27FC236}">
                  <a16:creationId xmlns:a16="http://schemas.microsoft.com/office/drawing/2014/main" id="{A24CF414-CC34-4FD1-9141-CE1FB3BB78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" name="Line 227">
              <a:extLst>
                <a:ext uri="{FF2B5EF4-FFF2-40B4-BE49-F238E27FC236}">
                  <a16:creationId xmlns:a16="http://schemas.microsoft.com/office/drawing/2014/main" id="{50016722-623B-4E6E-B6BC-742B882E79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7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6" name="Line 228">
              <a:extLst>
                <a:ext uri="{FF2B5EF4-FFF2-40B4-BE49-F238E27FC236}">
                  <a16:creationId xmlns:a16="http://schemas.microsoft.com/office/drawing/2014/main" id="{2E02A6B7-0DE9-4A9F-99FC-C0EF37B4A4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7" name="Line 229">
              <a:extLst>
                <a:ext uri="{FF2B5EF4-FFF2-40B4-BE49-F238E27FC236}">
                  <a16:creationId xmlns:a16="http://schemas.microsoft.com/office/drawing/2014/main" id="{F5A31D1A-4F24-41C7-9B84-947FB4FF98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6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8" name="Line 230">
              <a:extLst>
                <a:ext uri="{FF2B5EF4-FFF2-40B4-BE49-F238E27FC236}">
                  <a16:creationId xmlns:a16="http://schemas.microsoft.com/office/drawing/2014/main" id="{3E531628-B406-4416-9164-2AB454CCB1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9" name="Line 231">
              <a:extLst>
                <a:ext uri="{FF2B5EF4-FFF2-40B4-BE49-F238E27FC236}">
                  <a16:creationId xmlns:a16="http://schemas.microsoft.com/office/drawing/2014/main" id="{55CA4E9C-642F-4539-A9E9-C58F09295F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5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0" name="Line 232">
              <a:extLst>
                <a:ext uri="{FF2B5EF4-FFF2-40B4-BE49-F238E27FC236}">
                  <a16:creationId xmlns:a16="http://schemas.microsoft.com/office/drawing/2014/main" id="{B7069825-03D2-41C4-84C7-2848368B83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1" name="Line 233">
              <a:extLst>
                <a:ext uri="{FF2B5EF4-FFF2-40B4-BE49-F238E27FC236}">
                  <a16:creationId xmlns:a16="http://schemas.microsoft.com/office/drawing/2014/main" id="{EF2428B9-0B5B-48A8-8021-F371290321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3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2" name="Line 234">
              <a:extLst>
                <a:ext uri="{FF2B5EF4-FFF2-40B4-BE49-F238E27FC236}">
                  <a16:creationId xmlns:a16="http://schemas.microsoft.com/office/drawing/2014/main" id="{6FB79A8E-64F7-4DC9-A20F-DA90DF09EF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5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3" name="Line 235">
              <a:extLst>
                <a:ext uri="{FF2B5EF4-FFF2-40B4-BE49-F238E27FC236}">
                  <a16:creationId xmlns:a16="http://schemas.microsoft.com/office/drawing/2014/main" id="{53795CCB-1FEE-4408-92A6-D9F9C7661E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4" name="Line 236">
              <a:extLst>
                <a:ext uri="{FF2B5EF4-FFF2-40B4-BE49-F238E27FC236}">
                  <a16:creationId xmlns:a16="http://schemas.microsoft.com/office/drawing/2014/main" id="{E89ECC0C-119F-47A1-9DBF-391EAA044D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4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5" name="Line 237">
              <a:extLst>
                <a:ext uri="{FF2B5EF4-FFF2-40B4-BE49-F238E27FC236}">
                  <a16:creationId xmlns:a16="http://schemas.microsoft.com/office/drawing/2014/main" id="{9ADD1D53-57BC-41ED-845E-55F0231DFD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6" name="Line 238">
              <a:extLst>
                <a:ext uri="{FF2B5EF4-FFF2-40B4-BE49-F238E27FC236}">
                  <a16:creationId xmlns:a16="http://schemas.microsoft.com/office/drawing/2014/main" id="{B6128A4A-3C0D-4270-9D20-3D75F1D71E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3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7" name="Line 239">
              <a:extLst>
                <a:ext uri="{FF2B5EF4-FFF2-40B4-BE49-F238E27FC236}">
                  <a16:creationId xmlns:a16="http://schemas.microsoft.com/office/drawing/2014/main" id="{C636BCB2-7363-42A2-B645-9C455AF1A4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9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" name="Line 240">
              <a:extLst>
                <a:ext uri="{FF2B5EF4-FFF2-40B4-BE49-F238E27FC236}">
                  <a16:creationId xmlns:a16="http://schemas.microsoft.com/office/drawing/2014/main" id="{4227F7E6-D34C-4853-9B3F-160A19AFD2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2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9" name="Line 241">
              <a:extLst>
                <a:ext uri="{FF2B5EF4-FFF2-40B4-BE49-F238E27FC236}">
                  <a16:creationId xmlns:a16="http://schemas.microsoft.com/office/drawing/2014/main" id="{8E921483-B8BC-4224-9252-E35A043CD5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3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0" name="Line 242">
              <a:extLst>
                <a:ext uri="{FF2B5EF4-FFF2-40B4-BE49-F238E27FC236}">
                  <a16:creationId xmlns:a16="http://schemas.microsoft.com/office/drawing/2014/main" id="{87D55290-C90B-4831-9EC1-9E563E7E75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1" name="Line 243">
              <a:extLst>
                <a:ext uri="{FF2B5EF4-FFF2-40B4-BE49-F238E27FC236}">
                  <a16:creationId xmlns:a16="http://schemas.microsoft.com/office/drawing/2014/main" id="{25DC48CB-7984-46C7-96DD-08D1E600A4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26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2" name="Line 244">
              <a:extLst>
                <a:ext uri="{FF2B5EF4-FFF2-40B4-BE49-F238E27FC236}">
                  <a16:creationId xmlns:a16="http://schemas.microsoft.com/office/drawing/2014/main" id="{AABF0AD5-4C92-4A63-B045-894711C852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26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3" name="Line 245">
              <a:extLst>
                <a:ext uri="{FF2B5EF4-FFF2-40B4-BE49-F238E27FC236}">
                  <a16:creationId xmlns:a16="http://schemas.microsoft.com/office/drawing/2014/main" id="{8E46D9AD-B16F-44B5-B1DF-5AAEB13AED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753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4" name="Line 246">
              <a:extLst>
                <a:ext uri="{FF2B5EF4-FFF2-40B4-BE49-F238E27FC236}">
                  <a16:creationId xmlns:a16="http://schemas.microsoft.com/office/drawing/2014/main" id="{60CFC0DC-24C6-47D4-BE57-2D4653D8E1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75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5" name="Line 247">
              <a:extLst>
                <a:ext uri="{FF2B5EF4-FFF2-40B4-BE49-F238E27FC236}">
                  <a16:creationId xmlns:a16="http://schemas.microsoft.com/office/drawing/2014/main" id="{4988FD7A-162C-4031-A143-D5A6E6BF7A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49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6" name="Line 248">
              <a:extLst>
                <a:ext uri="{FF2B5EF4-FFF2-40B4-BE49-F238E27FC236}">
                  <a16:creationId xmlns:a16="http://schemas.microsoft.com/office/drawing/2014/main" id="{053F602D-89FC-4455-8467-58E6964448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502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7" name="Line 249">
              <a:extLst>
                <a:ext uri="{FF2B5EF4-FFF2-40B4-BE49-F238E27FC236}">
                  <a16:creationId xmlns:a16="http://schemas.microsoft.com/office/drawing/2014/main" id="{F3452784-24DF-4AB2-8001-C785E29268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24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" name="Line 250">
              <a:extLst>
                <a:ext uri="{FF2B5EF4-FFF2-40B4-BE49-F238E27FC236}">
                  <a16:creationId xmlns:a16="http://schemas.microsoft.com/office/drawing/2014/main" id="{1460BF1D-C14E-4C5C-997E-0B142AE691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24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9" name="Line 251">
              <a:extLst>
                <a:ext uri="{FF2B5EF4-FFF2-40B4-BE49-F238E27FC236}">
                  <a16:creationId xmlns:a16="http://schemas.microsoft.com/office/drawing/2014/main" id="{36986A83-4720-4CCA-AFEC-A4CA14A8B4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98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0" name="Line 252">
              <a:extLst>
                <a:ext uri="{FF2B5EF4-FFF2-40B4-BE49-F238E27FC236}">
                  <a16:creationId xmlns:a16="http://schemas.microsoft.com/office/drawing/2014/main" id="{D3D69D30-CEEA-434C-8F6A-FDC45CFADF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99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1" name="Line 253">
              <a:extLst>
                <a:ext uri="{FF2B5EF4-FFF2-40B4-BE49-F238E27FC236}">
                  <a16:creationId xmlns:a16="http://schemas.microsoft.com/office/drawing/2014/main" id="{B197E4F4-7CD5-4842-A695-89D96D9BA7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733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2" name="Line 254">
              <a:extLst>
                <a:ext uri="{FF2B5EF4-FFF2-40B4-BE49-F238E27FC236}">
                  <a16:creationId xmlns:a16="http://schemas.microsoft.com/office/drawing/2014/main" id="{113AA0ED-FB29-49D9-9DBE-5494B84CF4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73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3" name="Line 255">
              <a:extLst>
                <a:ext uri="{FF2B5EF4-FFF2-40B4-BE49-F238E27FC236}">
                  <a16:creationId xmlns:a16="http://schemas.microsoft.com/office/drawing/2014/main" id="{FFD62845-1FC7-41DE-B53A-D63DF39A21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47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4" name="Line 256">
              <a:extLst>
                <a:ext uri="{FF2B5EF4-FFF2-40B4-BE49-F238E27FC236}">
                  <a16:creationId xmlns:a16="http://schemas.microsoft.com/office/drawing/2014/main" id="{3848CC8F-0797-46A4-BED0-DEB4EBF234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482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5" name="Line 257">
              <a:extLst>
                <a:ext uri="{FF2B5EF4-FFF2-40B4-BE49-F238E27FC236}">
                  <a16:creationId xmlns:a16="http://schemas.microsoft.com/office/drawing/2014/main" id="{CEE8E376-484C-4740-BD17-30F711085D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22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6" name="Line 258">
              <a:extLst>
                <a:ext uri="{FF2B5EF4-FFF2-40B4-BE49-F238E27FC236}">
                  <a16:creationId xmlns:a16="http://schemas.microsoft.com/office/drawing/2014/main" id="{1FDF5ACD-F0DC-4FFE-A412-4124B69B9D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22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7" name="Line 259">
              <a:extLst>
                <a:ext uri="{FF2B5EF4-FFF2-40B4-BE49-F238E27FC236}">
                  <a16:creationId xmlns:a16="http://schemas.microsoft.com/office/drawing/2014/main" id="{CDF79321-4C70-454A-8F00-B8170924C2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96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8" name="Line 260">
              <a:extLst>
                <a:ext uri="{FF2B5EF4-FFF2-40B4-BE49-F238E27FC236}">
                  <a16:creationId xmlns:a16="http://schemas.microsoft.com/office/drawing/2014/main" id="{1FE63134-CCA4-454C-AE14-860D4B0BEE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97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9" name="Line 261">
              <a:extLst>
                <a:ext uri="{FF2B5EF4-FFF2-40B4-BE49-F238E27FC236}">
                  <a16:creationId xmlns:a16="http://schemas.microsoft.com/office/drawing/2014/main" id="{276792A7-2534-40E3-8209-99DA4BC61A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004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0" name="Line 262">
              <a:extLst>
                <a:ext uri="{FF2B5EF4-FFF2-40B4-BE49-F238E27FC236}">
                  <a16:creationId xmlns:a16="http://schemas.microsoft.com/office/drawing/2014/main" id="{E90A4E8D-5425-4AF7-ABC8-43D25BABCC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00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1" name="Line 263">
              <a:extLst>
                <a:ext uri="{FF2B5EF4-FFF2-40B4-BE49-F238E27FC236}">
                  <a16:creationId xmlns:a16="http://schemas.microsoft.com/office/drawing/2014/main" id="{182230F2-B288-4D36-AFC0-A331816D53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01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2" name="Line 264">
              <a:extLst>
                <a:ext uri="{FF2B5EF4-FFF2-40B4-BE49-F238E27FC236}">
                  <a16:creationId xmlns:a16="http://schemas.microsoft.com/office/drawing/2014/main" id="{55470D80-1776-4956-9421-2A1D23D9AB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021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3" name="Rectangle 265">
              <a:extLst>
                <a:ext uri="{FF2B5EF4-FFF2-40B4-BE49-F238E27FC236}">
                  <a16:creationId xmlns:a16="http://schemas.microsoft.com/office/drawing/2014/main" id="{39BEE163-65CE-4B14-B831-9D22DFBE39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" y="2829"/>
              <a:ext cx="6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64" name="Freeform 266">
              <a:extLst>
                <a:ext uri="{FF2B5EF4-FFF2-40B4-BE49-F238E27FC236}">
                  <a16:creationId xmlns:a16="http://schemas.microsoft.com/office/drawing/2014/main" id="{DA93537B-4FB4-4A14-96FD-900B7D2CC1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1" y="2963"/>
              <a:ext cx="26" cy="105"/>
            </a:xfrm>
            <a:custGeom>
              <a:avLst/>
              <a:gdLst>
                <a:gd name="T0" fmla="*/ 0 w 26"/>
                <a:gd name="T1" fmla="*/ 0 h 105"/>
                <a:gd name="T2" fmla="*/ 26 w 26"/>
                <a:gd name="T3" fmla="*/ 52 h 105"/>
                <a:gd name="T4" fmla="*/ 0 w 26"/>
                <a:gd name="T5" fmla="*/ 105 h 105"/>
                <a:gd name="T6" fmla="*/ 0 w 26"/>
                <a:gd name="T7" fmla="*/ 0 h 10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5"/>
                <a:gd name="T14" fmla="*/ 26 w 26"/>
                <a:gd name="T15" fmla="*/ 105 h 10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5">
                  <a:moveTo>
                    <a:pt x="0" y="0"/>
                  </a:moveTo>
                  <a:lnTo>
                    <a:pt x="26" y="52"/>
                  </a:lnTo>
                  <a:lnTo>
                    <a:pt x="0" y="1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65" name="Line 267">
              <a:extLst>
                <a:ext uri="{FF2B5EF4-FFF2-40B4-BE49-F238E27FC236}">
                  <a16:creationId xmlns:a16="http://schemas.microsoft.com/office/drawing/2014/main" id="{08449AA7-B88A-405D-B8AA-E81A22E14A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6" name="Line 268">
              <a:extLst>
                <a:ext uri="{FF2B5EF4-FFF2-40B4-BE49-F238E27FC236}">
                  <a16:creationId xmlns:a16="http://schemas.microsoft.com/office/drawing/2014/main" id="{A360E704-E5CF-4503-8D00-E6C47AFDC6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4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7" name="Line 269">
              <a:extLst>
                <a:ext uri="{FF2B5EF4-FFF2-40B4-BE49-F238E27FC236}">
                  <a16:creationId xmlns:a16="http://schemas.microsoft.com/office/drawing/2014/main" id="{3B419F6F-6BDA-467A-96B9-D9F9598A8D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7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8" name="Line 270">
              <a:extLst>
                <a:ext uri="{FF2B5EF4-FFF2-40B4-BE49-F238E27FC236}">
                  <a16:creationId xmlns:a16="http://schemas.microsoft.com/office/drawing/2014/main" id="{FB475C54-4370-47C2-85A2-F046CEDC4E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9" name="Rectangle 271">
              <a:extLst>
                <a:ext uri="{FF2B5EF4-FFF2-40B4-BE49-F238E27FC236}">
                  <a16:creationId xmlns:a16="http://schemas.microsoft.com/office/drawing/2014/main" id="{F45BC7DF-ACF5-4B51-BD55-196DCB5725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701"/>
              <a:ext cx="6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70" name="Freeform 272">
              <a:extLst>
                <a:ext uri="{FF2B5EF4-FFF2-40B4-BE49-F238E27FC236}">
                  <a16:creationId xmlns:a16="http://schemas.microsoft.com/office/drawing/2014/main" id="{764C6374-5DC4-457F-891E-736C18D3128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719"/>
              <a:ext cx="51" cy="52"/>
            </a:xfrm>
            <a:custGeom>
              <a:avLst/>
              <a:gdLst>
                <a:gd name="T0" fmla="*/ 0 w 51"/>
                <a:gd name="T1" fmla="*/ 52 h 52"/>
                <a:gd name="T2" fmla="*/ 26 w 51"/>
                <a:gd name="T3" fmla="*/ 0 h 52"/>
                <a:gd name="T4" fmla="*/ 51 w 51"/>
                <a:gd name="T5" fmla="*/ 52 h 52"/>
                <a:gd name="T6" fmla="*/ 0 w 51"/>
                <a:gd name="T7" fmla="*/ 52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2"/>
                <a:gd name="T14" fmla="*/ 51 w 51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2">
                  <a:moveTo>
                    <a:pt x="0" y="52"/>
                  </a:moveTo>
                  <a:lnTo>
                    <a:pt x="26" y="0"/>
                  </a:lnTo>
                  <a:lnTo>
                    <a:pt x="51" y="52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71" name="Rectangle 273">
              <a:extLst>
                <a:ext uri="{FF2B5EF4-FFF2-40B4-BE49-F238E27FC236}">
                  <a16:creationId xmlns:a16="http://schemas.microsoft.com/office/drawing/2014/main" id="{D83BE036-9904-459E-B1DF-AF8214D450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2" name="Line 274">
              <a:extLst>
                <a:ext uri="{FF2B5EF4-FFF2-40B4-BE49-F238E27FC236}">
                  <a16:creationId xmlns:a16="http://schemas.microsoft.com/office/drawing/2014/main" id="{2E8179D8-3D2F-4519-B928-DF2607E86E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3" name="Rectangle 275">
              <a:extLst>
                <a:ext uri="{FF2B5EF4-FFF2-40B4-BE49-F238E27FC236}">
                  <a16:creationId xmlns:a16="http://schemas.microsoft.com/office/drawing/2014/main" id="{15B57003-5AEE-4A7F-A347-F79D14689E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374" name="Line 276">
              <a:extLst>
                <a:ext uri="{FF2B5EF4-FFF2-40B4-BE49-F238E27FC236}">
                  <a16:creationId xmlns:a16="http://schemas.microsoft.com/office/drawing/2014/main" id="{6F896B7C-AFD6-4A4C-8DE1-EE3B1B376D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5" name="Rectangle 277">
              <a:extLst>
                <a:ext uri="{FF2B5EF4-FFF2-40B4-BE49-F238E27FC236}">
                  <a16:creationId xmlns:a16="http://schemas.microsoft.com/office/drawing/2014/main" id="{64FFF995-4F37-47C1-BE81-53DDC3D0CB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76" name="Line 278">
              <a:extLst>
                <a:ext uri="{FF2B5EF4-FFF2-40B4-BE49-F238E27FC236}">
                  <a16:creationId xmlns:a16="http://schemas.microsoft.com/office/drawing/2014/main" id="{00DC5D99-0085-470C-B4E1-0BA9AF9E02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0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7" name="Rectangle 279">
              <a:extLst>
                <a:ext uri="{FF2B5EF4-FFF2-40B4-BE49-F238E27FC236}">
                  <a16:creationId xmlns:a16="http://schemas.microsoft.com/office/drawing/2014/main" id="{F23FDD77-3CEC-412B-B829-671F3017B2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378" name="Line 280">
              <a:extLst>
                <a:ext uri="{FF2B5EF4-FFF2-40B4-BE49-F238E27FC236}">
                  <a16:creationId xmlns:a16="http://schemas.microsoft.com/office/drawing/2014/main" id="{6BED8438-0126-428A-AB55-846A4294ED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9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9" name="Rectangle 281">
              <a:extLst>
                <a:ext uri="{FF2B5EF4-FFF2-40B4-BE49-F238E27FC236}">
                  <a16:creationId xmlns:a16="http://schemas.microsoft.com/office/drawing/2014/main" id="{05DBA198-213B-42AA-8205-E5C1A4BA9A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80" name="Line 282">
              <a:extLst>
                <a:ext uri="{FF2B5EF4-FFF2-40B4-BE49-F238E27FC236}">
                  <a16:creationId xmlns:a16="http://schemas.microsoft.com/office/drawing/2014/main" id="{710A1372-D816-414C-B7D2-AB1C5C40C7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1" name="Rectangle 283">
              <a:extLst>
                <a:ext uri="{FF2B5EF4-FFF2-40B4-BE49-F238E27FC236}">
                  <a16:creationId xmlns:a16="http://schemas.microsoft.com/office/drawing/2014/main" id="{A7156A66-5199-4CAB-BA39-0F603C2167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0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82" name="Rectangle 284">
              <a:extLst>
                <a:ext uri="{FF2B5EF4-FFF2-40B4-BE49-F238E27FC236}">
                  <a16:creationId xmlns:a16="http://schemas.microsoft.com/office/drawing/2014/main" id="{FEA4F829-046D-4D90-9B67-65B1CDDB01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83" name="Line 285">
              <a:extLst>
                <a:ext uri="{FF2B5EF4-FFF2-40B4-BE49-F238E27FC236}">
                  <a16:creationId xmlns:a16="http://schemas.microsoft.com/office/drawing/2014/main" id="{AFBBC681-74DC-42D9-A1AF-425746A9A5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5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4" name="Rectangle 286">
              <a:extLst>
                <a:ext uri="{FF2B5EF4-FFF2-40B4-BE49-F238E27FC236}">
                  <a16:creationId xmlns:a16="http://schemas.microsoft.com/office/drawing/2014/main" id="{948F24E1-F2CE-4BA7-931C-320BE1FF16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85" name="Line 287">
              <a:extLst>
                <a:ext uri="{FF2B5EF4-FFF2-40B4-BE49-F238E27FC236}">
                  <a16:creationId xmlns:a16="http://schemas.microsoft.com/office/drawing/2014/main" id="{4D3C9961-7E99-48B9-8573-0C778625D4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4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6" name="Rectangle 288">
              <a:extLst>
                <a:ext uri="{FF2B5EF4-FFF2-40B4-BE49-F238E27FC236}">
                  <a16:creationId xmlns:a16="http://schemas.microsoft.com/office/drawing/2014/main" id="{0B1E1D2E-1DC1-43F7-82B1-AD84F4291D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7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87" name="Line 289">
              <a:extLst>
                <a:ext uri="{FF2B5EF4-FFF2-40B4-BE49-F238E27FC236}">
                  <a16:creationId xmlns:a16="http://schemas.microsoft.com/office/drawing/2014/main" id="{54A38759-A4EE-4ED4-93E6-6FD51BA226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3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8" name="Rectangle 290">
              <a:extLst>
                <a:ext uri="{FF2B5EF4-FFF2-40B4-BE49-F238E27FC236}">
                  <a16:creationId xmlns:a16="http://schemas.microsoft.com/office/drawing/2014/main" id="{CF353E23-B7E7-4A33-BACB-D6B549AA86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6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89" name="Line 291">
              <a:extLst>
                <a:ext uri="{FF2B5EF4-FFF2-40B4-BE49-F238E27FC236}">
                  <a16:creationId xmlns:a16="http://schemas.microsoft.com/office/drawing/2014/main" id="{FDDCD01A-AB62-40C1-8915-764E63A70A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2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0" name="Rectangle 292">
              <a:extLst>
                <a:ext uri="{FF2B5EF4-FFF2-40B4-BE49-F238E27FC236}">
                  <a16:creationId xmlns:a16="http://schemas.microsoft.com/office/drawing/2014/main" id="{30FDB58C-4D4A-4E19-B09E-DA3A1AB47A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5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91" name="Line 293">
              <a:extLst>
                <a:ext uri="{FF2B5EF4-FFF2-40B4-BE49-F238E27FC236}">
                  <a16:creationId xmlns:a16="http://schemas.microsoft.com/office/drawing/2014/main" id="{0E8A46A9-793A-4A71-A9A2-CF76B4CFFC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1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2" name="Rectangle 294">
              <a:extLst>
                <a:ext uri="{FF2B5EF4-FFF2-40B4-BE49-F238E27FC236}">
                  <a16:creationId xmlns:a16="http://schemas.microsoft.com/office/drawing/2014/main" id="{61750FD7-93B8-4824-AC3E-D226A25D59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3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93" name="Rectangle 295">
              <a:extLst>
                <a:ext uri="{FF2B5EF4-FFF2-40B4-BE49-F238E27FC236}">
                  <a16:creationId xmlns:a16="http://schemas.microsoft.com/office/drawing/2014/main" id="{2659EC9A-AD4B-4CDD-BFB3-5CF448628A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1" y="3208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94" name="Line 296">
              <a:extLst>
                <a:ext uri="{FF2B5EF4-FFF2-40B4-BE49-F238E27FC236}">
                  <a16:creationId xmlns:a16="http://schemas.microsoft.com/office/drawing/2014/main" id="{8E3E6460-EE27-4DCC-8BED-236DEAC5DE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326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5" name="Rectangle 297">
              <a:extLst>
                <a:ext uri="{FF2B5EF4-FFF2-40B4-BE49-F238E27FC236}">
                  <a16:creationId xmlns:a16="http://schemas.microsoft.com/office/drawing/2014/main" id="{2E23D65A-D2DA-4DE5-A73F-4F3E6B511E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2701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96" name="Line 298">
              <a:extLst>
                <a:ext uri="{FF2B5EF4-FFF2-40B4-BE49-F238E27FC236}">
                  <a16:creationId xmlns:a16="http://schemas.microsoft.com/office/drawing/2014/main" id="{C30C8CCF-93E9-4539-A495-D433F397C5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2759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7" name="Rectangle 299">
              <a:extLst>
                <a:ext uri="{FF2B5EF4-FFF2-40B4-BE49-F238E27FC236}">
                  <a16:creationId xmlns:a16="http://schemas.microsoft.com/office/drawing/2014/main" id="{98510867-3CD2-477E-8979-5C92D3114D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2444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98" name="Line 300">
              <a:extLst>
                <a:ext uri="{FF2B5EF4-FFF2-40B4-BE49-F238E27FC236}">
                  <a16:creationId xmlns:a16="http://schemas.microsoft.com/office/drawing/2014/main" id="{99A92A6D-242E-440A-B52E-EF0D000750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250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9" name="Rectangle 301">
              <a:extLst>
                <a:ext uri="{FF2B5EF4-FFF2-40B4-BE49-F238E27FC236}">
                  <a16:creationId xmlns:a16="http://schemas.microsoft.com/office/drawing/2014/main" id="{4FF17B0A-36F1-411E-AD4B-3AB45958AE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2188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400" name="Line 302">
              <a:extLst>
                <a:ext uri="{FF2B5EF4-FFF2-40B4-BE49-F238E27FC236}">
                  <a16:creationId xmlns:a16="http://schemas.microsoft.com/office/drawing/2014/main" id="{2943090C-EB6C-4233-8FBF-8E3848FD10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224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1" name="Rectangle 303">
              <a:extLst>
                <a:ext uri="{FF2B5EF4-FFF2-40B4-BE49-F238E27FC236}">
                  <a16:creationId xmlns:a16="http://schemas.microsoft.com/office/drawing/2014/main" id="{F57CAF25-B88B-49C1-888C-01E7C48864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1937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02" name="Line 304">
              <a:extLst>
                <a:ext uri="{FF2B5EF4-FFF2-40B4-BE49-F238E27FC236}">
                  <a16:creationId xmlns:a16="http://schemas.microsoft.com/office/drawing/2014/main" id="{6C9CA0AF-A207-4991-9C7A-A8B8942B49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1995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3" name="Rectangle 305">
              <a:extLst>
                <a:ext uri="{FF2B5EF4-FFF2-40B4-BE49-F238E27FC236}">
                  <a16:creationId xmlns:a16="http://schemas.microsoft.com/office/drawing/2014/main" id="{B7BDAC88-9B2E-4FBC-B6F6-C72BB7A595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1680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404" name="Line 306">
              <a:extLst>
                <a:ext uri="{FF2B5EF4-FFF2-40B4-BE49-F238E27FC236}">
                  <a16:creationId xmlns:a16="http://schemas.microsoft.com/office/drawing/2014/main" id="{3EAE2249-3197-4DF2-BC54-82CE9EC32E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1739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5" name="Rectangle 307">
              <a:extLst>
                <a:ext uri="{FF2B5EF4-FFF2-40B4-BE49-F238E27FC236}">
                  <a16:creationId xmlns:a16="http://schemas.microsoft.com/office/drawing/2014/main" id="{C5BD960A-1B17-44B1-9EFE-D1840E83BA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1424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406" name="Line 308">
              <a:extLst>
                <a:ext uri="{FF2B5EF4-FFF2-40B4-BE49-F238E27FC236}">
                  <a16:creationId xmlns:a16="http://schemas.microsoft.com/office/drawing/2014/main" id="{2ECA5C5E-E946-49D1-908B-B080DBB6F5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148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7" name="Rectangle 309">
              <a:extLst>
                <a:ext uri="{FF2B5EF4-FFF2-40B4-BE49-F238E27FC236}">
                  <a16:creationId xmlns:a16="http://schemas.microsoft.com/office/drawing/2014/main" id="{3CBA717B-262F-4D5D-AADF-BDA39D072B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1167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408" name="Line 310">
              <a:extLst>
                <a:ext uri="{FF2B5EF4-FFF2-40B4-BE49-F238E27FC236}">
                  <a16:creationId xmlns:a16="http://schemas.microsoft.com/office/drawing/2014/main" id="{715DCC8C-4B5E-4CB2-9FA0-44FC626A57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122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9" name="Rectangle 311">
              <a:extLst>
                <a:ext uri="{FF2B5EF4-FFF2-40B4-BE49-F238E27FC236}">
                  <a16:creationId xmlns:a16="http://schemas.microsoft.com/office/drawing/2014/main" id="{9E26CBFF-D224-44CD-BCE8-99FE9BCE9D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917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410" name="Line 312">
              <a:extLst>
                <a:ext uri="{FF2B5EF4-FFF2-40B4-BE49-F238E27FC236}">
                  <a16:creationId xmlns:a16="http://schemas.microsoft.com/office/drawing/2014/main" id="{86E7EE82-ADBF-4D63-8EDA-814BFD8394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975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1" name="Rectangle 313">
              <a:extLst>
                <a:ext uri="{FF2B5EF4-FFF2-40B4-BE49-F238E27FC236}">
                  <a16:creationId xmlns:a16="http://schemas.microsoft.com/office/drawing/2014/main" id="{32D24A43-900F-41CA-8211-C3BEB04143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412" name="Freeform 135">
            <a:extLst>
              <a:ext uri="{FF2B5EF4-FFF2-40B4-BE49-F238E27FC236}">
                <a16:creationId xmlns:a16="http://schemas.microsoft.com/office/drawing/2014/main" id="{9662D405-BDB1-400B-A24D-33F4E3F0FB06}"/>
              </a:ext>
            </a:extLst>
          </p:cNvPr>
          <p:cNvSpPr>
            <a:spLocks/>
          </p:cNvSpPr>
          <p:nvPr/>
        </p:nvSpPr>
        <p:spPr bwMode="auto">
          <a:xfrm>
            <a:off x="4831122" y="3065933"/>
            <a:ext cx="1759780" cy="3027363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349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13" name="Freeform 135">
            <a:extLst>
              <a:ext uri="{FF2B5EF4-FFF2-40B4-BE49-F238E27FC236}">
                <a16:creationId xmlns:a16="http://schemas.microsoft.com/office/drawing/2014/main" id="{06535D88-C867-485E-82E8-E033B6ED00B1}"/>
              </a:ext>
            </a:extLst>
          </p:cNvPr>
          <p:cNvSpPr>
            <a:spLocks/>
          </p:cNvSpPr>
          <p:nvPr/>
        </p:nvSpPr>
        <p:spPr bwMode="auto">
          <a:xfrm>
            <a:off x="9192344" y="3065933"/>
            <a:ext cx="1776413" cy="3027363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349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6177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2.59259E-6 L -0.06823 0.00047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11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2.59259E-6 L 0.07487 0.00047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37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21" grpId="0" animBg="1"/>
      <p:bldP spid="412" grpId="0" animBg="1"/>
      <p:bldP spid="412" grpId="1" animBg="1"/>
      <p:bldP spid="413" grpId="0" animBg="1"/>
      <p:bldP spid="41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FF7A1-52D8-4CC7-AEEC-BB22771EA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274638"/>
            <a:ext cx="911344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Horizontal Translations: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E7F3F56-09D2-416F-954D-CBF54148B647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7328" y="728421"/>
                <a:ext cx="11881320" cy="900379"/>
              </a:xfrm>
            </p:spPr>
            <p:txBody>
              <a:bodyPr/>
              <a:lstStyle/>
              <a:p>
                <a:r>
                  <a:rPr lang="en-CA" dirty="0"/>
                  <a:t>A horizontal translation will occur when the ‘x” variable in a function is replaced with “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C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"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E7F3F56-09D2-416F-954D-CBF54148B64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7328" y="728421"/>
                <a:ext cx="11881320" cy="900379"/>
              </a:xfrm>
              <a:blipFill>
                <a:blip r:embed="rId4"/>
                <a:stretch>
                  <a:fillRect l="-257" t="-5405" r="-718" b="-67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33DF592-937A-40E1-B5F7-FA96F47523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713400"/>
              </p:ext>
            </p:extLst>
          </p:nvPr>
        </p:nvGraphicFramePr>
        <p:xfrm>
          <a:off x="1487488" y="1635316"/>
          <a:ext cx="3106689" cy="915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38000" imgH="482400" progId="Equation.DSMT4">
                  <p:embed/>
                </p:oleObj>
              </mc:Choice>
              <mc:Fallback>
                <p:oleObj name="Equation" r:id="rId5" imgW="1638000" imgH="4824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33DF592-937A-40E1-B5F7-FA96F47523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87488" y="1635316"/>
                        <a:ext cx="3106689" cy="9151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4B51973-0795-48AF-A4C0-BE694F679646}"/>
              </a:ext>
            </a:extLst>
          </p:cNvPr>
          <p:cNvSpPr txBox="1"/>
          <p:nvPr/>
        </p:nvSpPr>
        <p:spPr>
          <a:xfrm>
            <a:off x="4727848" y="1695141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Function will translate “k” units LEFT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3A575F-4F46-4867-914C-76F015057AC0}"/>
              </a:ext>
            </a:extLst>
          </p:cNvPr>
          <p:cNvSpPr txBox="1"/>
          <p:nvPr/>
        </p:nvSpPr>
        <p:spPr>
          <a:xfrm>
            <a:off x="4727848" y="2157671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Function will translate “k” units RIGHT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1062F47-FCEB-4A09-B0AD-B5E250DB235C}"/>
              </a:ext>
            </a:extLst>
          </p:cNvPr>
          <p:cNvSpPr txBox="1">
            <a:spLocks/>
          </p:cNvSpPr>
          <p:nvPr/>
        </p:nvSpPr>
        <p:spPr>
          <a:xfrm>
            <a:off x="442060" y="2737960"/>
            <a:ext cx="8496944" cy="52219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Ex: Indicate the translation for each transformation: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F19E776-1D4C-4649-8D2F-FADBDC3CCF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2380458"/>
              </p:ext>
            </p:extLst>
          </p:nvPr>
        </p:nvGraphicFramePr>
        <p:xfrm>
          <a:off x="442060" y="3279894"/>
          <a:ext cx="284321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98320" imgH="279360" progId="Equation.DSMT4">
                  <p:embed/>
                </p:oleObj>
              </mc:Choice>
              <mc:Fallback>
                <p:oleObj name="Equation" r:id="rId7" imgW="1498320" imgH="27936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F19E776-1D4C-4649-8D2F-FADBDC3CCF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42060" y="3279894"/>
                        <a:ext cx="2843212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E73C2E7-DC05-45F8-854C-4DC9226505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251587"/>
              </p:ext>
            </p:extLst>
          </p:nvPr>
        </p:nvGraphicFramePr>
        <p:xfrm>
          <a:off x="5422952" y="3260158"/>
          <a:ext cx="344646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815840" imgH="279360" progId="Equation.DSMT4">
                  <p:embed/>
                </p:oleObj>
              </mc:Choice>
              <mc:Fallback>
                <p:oleObj name="Equation" r:id="rId9" imgW="1815840" imgH="2793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E73C2E7-DC05-45F8-854C-4DC9226505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422952" y="3260158"/>
                        <a:ext cx="3446462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E0C7583-F256-4C87-B83B-288E0352BA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761006"/>
              </p:ext>
            </p:extLst>
          </p:nvPr>
        </p:nvGraphicFramePr>
        <p:xfrm>
          <a:off x="419496" y="4625470"/>
          <a:ext cx="3516264" cy="449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84120" imgH="279360" progId="Equation.DSMT4">
                  <p:embed/>
                </p:oleObj>
              </mc:Choice>
              <mc:Fallback>
                <p:oleObj name="Equation" r:id="rId11" imgW="2184120" imgH="2793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FE0C7583-F256-4C87-B83B-288E0352BA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19496" y="4625470"/>
                        <a:ext cx="3516264" cy="449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80A6B1B9-B9E3-435E-A7FF-A0205C68D9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292584"/>
              </p:ext>
            </p:extLst>
          </p:nvPr>
        </p:nvGraphicFramePr>
        <p:xfrm>
          <a:off x="5397032" y="4599010"/>
          <a:ext cx="4313237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273040" imgH="228600" progId="Equation.DSMT4">
                  <p:embed/>
                </p:oleObj>
              </mc:Choice>
              <mc:Fallback>
                <p:oleObj name="Equation" r:id="rId13" imgW="2273040" imgH="2286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80A6B1B9-B9E3-435E-A7FF-A0205C68D9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397032" y="4599010"/>
                        <a:ext cx="4313237" cy="433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885783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7467600" cy="625475"/>
          </a:xfrm>
        </p:spPr>
        <p:txBody>
          <a:bodyPr/>
          <a:lstStyle/>
          <a:p>
            <a:pPr>
              <a:defRPr/>
            </a:pPr>
            <a:r>
              <a:rPr lang="en-CA" dirty="0"/>
              <a:t>II) Horizontal Translations (HT)</a:t>
            </a:r>
          </a:p>
        </p:txBody>
      </p:sp>
      <p:sp>
        <p:nvSpPr>
          <p:cNvPr id="1052" name="Content Placeholder 2"/>
          <p:cNvSpPr>
            <a:spLocks noGrp="1"/>
          </p:cNvSpPr>
          <p:nvPr>
            <p:ph sz="quarter" idx="1"/>
          </p:nvPr>
        </p:nvSpPr>
        <p:spPr>
          <a:xfrm>
            <a:off x="1938338" y="889000"/>
            <a:ext cx="8032750" cy="939800"/>
          </a:xfrm>
        </p:spPr>
        <p:txBody>
          <a:bodyPr/>
          <a:lstStyle/>
          <a:p>
            <a:r>
              <a:rPr lang="en-CA"/>
              <a:t>A H.T. occurs when the x-variable is changed by adding/subtracting a constant</a:t>
            </a:r>
          </a:p>
        </p:txBody>
      </p:sp>
      <p:graphicFrame>
        <p:nvGraphicFramePr>
          <p:cNvPr id="1026" name="Object 105"/>
          <p:cNvGraphicFramePr>
            <a:graphicFrameLocks noChangeAspect="1"/>
          </p:cNvGraphicFramePr>
          <p:nvPr/>
        </p:nvGraphicFramePr>
        <p:xfrm>
          <a:off x="2082801" y="1906588"/>
          <a:ext cx="187642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02865" imgH="253890" progId="Equation.DSMT4">
                  <p:embed/>
                </p:oleObj>
              </mc:Choice>
              <mc:Fallback>
                <p:oleObj name="Equation" r:id="rId4" imgW="1002865" imgH="253890" progId="Equation.DSMT4">
                  <p:embed/>
                  <p:pic>
                    <p:nvPicPr>
                      <p:cNvPr id="1026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1" y="1906588"/>
                        <a:ext cx="1876425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024313" y="1836739"/>
          <a:ext cx="1528762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99753" imgH="291973" progId="Equation.DSMT4">
                  <p:embed/>
                </p:oleObj>
              </mc:Choice>
              <mc:Fallback>
                <p:oleObj name="Equation" r:id="rId6" imgW="799753" imgH="291973" progId="Equation.DSMT4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4313" y="1836739"/>
                        <a:ext cx="1528762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/>
          <p:nvPr/>
        </p:nvSpPr>
        <p:spPr>
          <a:xfrm>
            <a:off x="3179764" y="1989138"/>
            <a:ext cx="288925" cy="347662"/>
          </a:xfrm>
          <a:prstGeom prst="ellipse">
            <a:avLst/>
          </a:prstGeom>
          <a:noFill/>
          <a:ln>
            <a:solidFill>
              <a:srgbClr val="FF0000">
                <a:alpha val="6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7" name="Oval 6"/>
          <p:cNvSpPr/>
          <p:nvPr/>
        </p:nvSpPr>
        <p:spPr>
          <a:xfrm>
            <a:off x="4610101" y="1924050"/>
            <a:ext cx="715963" cy="412750"/>
          </a:xfrm>
          <a:prstGeom prst="ellipse">
            <a:avLst/>
          </a:prstGeom>
          <a:noFill/>
          <a:ln>
            <a:solidFill>
              <a:srgbClr val="FF0000">
                <a:alpha val="6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096001" y="1825625"/>
            <a:ext cx="3598863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</a:rPr>
              <a:t>Draw a circle around the “x” only, ignore any exponents squares, radicals, ….</a:t>
            </a:r>
          </a:p>
        </p:txBody>
      </p:sp>
      <p:grpSp>
        <p:nvGrpSpPr>
          <p:cNvPr id="1056" name="Group 221"/>
          <p:cNvGrpSpPr>
            <a:grpSpLocks noChangeAspect="1"/>
          </p:cNvGrpSpPr>
          <p:nvPr/>
        </p:nvGrpSpPr>
        <p:grpSpPr bwMode="auto">
          <a:xfrm>
            <a:off x="1881188" y="2903840"/>
            <a:ext cx="3535870" cy="3604910"/>
            <a:chOff x="-192" y="701"/>
            <a:chExt cx="2880" cy="2833"/>
          </a:xfrm>
        </p:grpSpPr>
        <p:sp>
          <p:nvSpPr>
            <p:cNvPr id="1062" name="AutoShape 220"/>
            <p:cNvSpPr>
              <a:spLocks noChangeAspect="1" noChangeArrowheads="1" noTextEdit="1"/>
            </p:cNvSpPr>
            <p:nvPr/>
          </p:nvSpPr>
          <p:spPr bwMode="auto">
            <a:xfrm>
              <a:off x="-192" y="707"/>
              <a:ext cx="2877" cy="2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3" name="Rectangle 222"/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64" name="Line 223"/>
            <p:cNvSpPr>
              <a:spLocks noChangeShapeType="1"/>
            </p:cNvSpPr>
            <p:nvPr/>
          </p:nvSpPr>
          <p:spPr bwMode="auto">
            <a:xfrm flipV="1">
              <a:off x="5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5" name="Line 224"/>
            <p:cNvSpPr>
              <a:spLocks noChangeShapeType="1"/>
            </p:cNvSpPr>
            <p:nvPr/>
          </p:nvSpPr>
          <p:spPr bwMode="auto">
            <a:xfrm flipV="1">
              <a:off x="52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6" name="Line 225"/>
            <p:cNvSpPr>
              <a:spLocks noChangeShapeType="1"/>
            </p:cNvSpPr>
            <p:nvPr/>
          </p:nvSpPr>
          <p:spPr bwMode="auto">
            <a:xfrm flipV="1">
              <a:off x="28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7" name="Line 226"/>
            <p:cNvSpPr>
              <a:spLocks noChangeShapeType="1"/>
            </p:cNvSpPr>
            <p:nvPr/>
          </p:nvSpPr>
          <p:spPr bwMode="auto">
            <a:xfrm flipV="1">
              <a:off x="29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8" name="Line 227"/>
            <p:cNvSpPr>
              <a:spLocks noChangeShapeType="1"/>
            </p:cNvSpPr>
            <p:nvPr/>
          </p:nvSpPr>
          <p:spPr bwMode="auto">
            <a:xfrm flipV="1">
              <a:off x="527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9" name="Line 228"/>
            <p:cNvSpPr>
              <a:spLocks noChangeShapeType="1"/>
            </p:cNvSpPr>
            <p:nvPr/>
          </p:nvSpPr>
          <p:spPr bwMode="auto">
            <a:xfrm flipV="1">
              <a:off x="53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0" name="Line 229"/>
            <p:cNvSpPr>
              <a:spLocks noChangeShapeType="1"/>
            </p:cNvSpPr>
            <p:nvPr/>
          </p:nvSpPr>
          <p:spPr bwMode="auto">
            <a:xfrm flipV="1">
              <a:off x="766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1" name="Line 230"/>
            <p:cNvSpPr>
              <a:spLocks noChangeShapeType="1"/>
            </p:cNvSpPr>
            <p:nvPr/>
          </p:nvSpPr>
          <p:spPr bwMode="auto">
            <a:xfrm flipV="1">
              <a:off x="76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2" name="Line 231"/>
            <p:cNvSpPr>
              <a:spLocks noChangeShapeType="1"/>
            </p:cNvSpPr>
            <p:nvPr/>
          </p:nvSpPr>
          <p:spPr bwMode="auto">
            <a:xfrm flipV="1">
              <a:off x="1005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3" name="Line 232"/>
            <p:cNvSpPr>
              <a:spLocks noChangeShapeType="1"/>
            </p:cNvSpPr>
            <p:nvPr/>
          </p:nvSpPr>
          <p:spPr bwMode="auto">
            <a:xfrm flipV="1">
              <a:off x="100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4" name="Line 233"/>
            <p:cNvSpPr>
              <a:spLocks noChangeShapeType="1"/>
            </p:cNvSpPr>
            <p:nvPr/>
          </p:nvSpPr>
          <p:spPr bwMode="auto">
            <a:xfrm flipV="1">
              <a:off x="1483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5" name="Line 234"/>
            <p:cNvSpPr>
              <a:spLocks noChangeShapeType="1"/>
            </p:cNvSpPr>
            <p:nvPr/>
          </p:nvSpPr>
          <p:spPr bwMode="auto">
            <a:xfrm flipV="1">
              <a:off x="1485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6" name="Line 235"/>
            <p:cNvSpPr>
              <a:spLocks noChangeShapeType="1"/>
            </p:cNvSpPr>
            <p:nvPr/>
          </p:nvSpPr>
          <p:spPr bwMode="auto">
            <a:xfrm flipV="1">
              <a:off x="172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7" name="Line 236"/>
            <p:cNvSpPr>
              <a:spLocks noChangeShapeType="1"/>
            </p:cNvSpPr>
            <p:nvPr/>
          </p:nvSpPr>
          <p:spPr bwMode="auto">
            <a:xfrm flipV="1">
              <a:off x="1724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8" name="Line 237"/>
            <p:cNvSpPr>
              <a:spLocks noChangeShapeType="1"/>
            </p:cNvSpPr>
            <p:nvPr/>
          </p:nvSpPr>
          <p:spPr bwMode="auto">
            <a:xfrm flipV="1">
              <a:off x="196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9" name="Line 238"/>
            <p:cNvSpPr>
              <a:spLocks noChangeShapeType="1"/>
            </p:cNvSpPr>
            <p:nvPr/>
          </p:nvSpPr>
          <p:spPr bwMode="auto">
            <a:xfrm flipV="1">
              <a:off x="1963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0" name="Line 239"/>
            <p:cNvSpPr>
              <a:spLocks noChangeShapeType="1"/>
            </p:cNvSpPr>
            <p:nvPr/>
          </p:nvSpPr>
          <p:spPr bwMode="auto">
            <a:xfrm flipV="1">
              <a:off x="219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1" name="Line 240"/>
            <p:cNvSpPr>
              <a:spLocks noChangeShapeType="1"/>
            </p:cNvSpPr>
            <p:nvPr/>
          </p:nvSpPr>
          <p:spPr bwMode="auto">
            <a:xfrm flipV="1">
              <a:off x="2202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2" name="Line 241"/>
            <p:cNvSpPr>
              <a:spLocks noChangeShapeType="1"/>
            </p:cNvSpPr>
            <p:nvPr/>
          </p:nvSpPr>
          <p:spPr bwMode="auto">
            <a:xfrm flipV="1">
              <a:off x="243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3" name="Line 242"/>
            <p:cNvSpPr>
              <a:spLocks noChangeShapeType="1"/>
            </p:cNvSpPr>
            <p:nvPr/>
          </p:nvSpPr>
          <p:spPr bwMode="auto">
            <a:xfrm flipV="1">
              <a:off x="244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4" name="Line 243"/>
            <p:cNvSpPr>
              <a:spLocks noChangeShapeType="1"/>
            </p:cNvSpPr>
            <p:nvPr/>
          </p:nvSpPr>
          <p:spPr bwMode="auto">
            <a:xfrm>
              <a:off x="-186" y="326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5" name="Line 244"/>
            <p:cNvSpPr>
              <a:spLocks noChangeShapeType="1"/>
            </p:cNvSpPr>
            <p:nvPr/>
          </p:nvSpPr>
          <p:spPr bwMode="auto">
            <a:xfrm>
              <a:off x="-186" y="326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6" name="Line 245"/>
            <p:cNvSpPr>
              <a:spLocks noChangeShapeType="1"/>
            </p:cNvSpPr>
            <p:nvPr/>
          </p:nvSpPr>
          <p:spPr bwMode="auto">
            <a:xfrm>
              <a:off x="-186" y="2753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7" name="Line 246"/>
            <p:cNvSpPr>
              <a:spLocks noChangeShapeType="1"/>
            </p:cNvSpPr>
            <p:nvPr/>
          </p:nvSpPr>
          <p:spPr bwMode="auto">
            <a:xfrm>
              <a:off x="-186" y="275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8" name="Line 247"/>
            <p:cNvSpPr>
              <a:spLocks noChangeShapeType="1"/>
            </p:cNvSpPr>
            <p:nvPr/>
          </p:nvSpPr>
          <p:spPr bwMode="auto">
            <a:xfrm>
              <a:off x="-186" y="249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9" name="Line 248"/>
            <p:cNvSpPr>
              <a:spLocks noChangeShapeType="1"/>
            </p:cNvSpPr>
            <p:nvPr/>
          </p:nvSpPr>
          <p:spPr bwMode="auto">
            <a:xfrm>
              <a:off x="-186" y="2502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0" name="Line 249"/>
            <p:cNvSpPr>
              <a:spLocks noChangeShapeType="1"/>
            </p:cNvSpPr>
            <p:nvPr/>
          </p:nvSpPr>
          <p:spPr bwMode="auto">
            <a:xfrm>
              <a:off x="-186" y="224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1" name="Line 250"/>
            <p:cNvSpPr>
              <a:spLocks noChangeShapeType="1"/>
            </p:cNvSpPr>
            <p:nvPr/>
          </p:nvSpPr>
          <p:spPr bwMode="auto">
            <a:xfrm>
              <a:off x="-186" y="224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2" name="Line 251"/>
            <p:cNvSpPr>
              <a:spLocks noChangeShapeType="1"/>
            </p:cNvSpPr>
            <p:nvPr/>
          </p:nvSpPr>
          <p:spPr bwMode="auto">
            <a:xfrm>
              <a:off x="-186" y="198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3" name="Line 252"/>
            <p:cNvSpPr>
              <a:spLocks noChangeShapeType="1"/>
            </p:cNvSpPr>
            <p:nvPr/>
          </p:nvSpPr>
          <p:spPr bwMode="auto">
            <a:xfrm>
              <a:off x="-186" y="199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4" name="Line 253"/>
            <p:cNvSpPr>
              <a:spLocks noChangeShapeType="1"/>
            </p:cNvSpPr>
            <p:nvPr/>
          </p:nvSpPr>
          <p:spPr bwMode="auto">
            <a:xfrm>
              <a:off x="-186" y="1733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5" name="Line 254"/>
            <p:cNvSpPr>
              <a:spLocks noChangeShapeType="1"/>
            </p:cNvSpPr>
            <p:nvPr/>
          </p:nvSpPr>
          <p:spPr bwMode="auto">
            <a:xfrm>
              <a:off x="-186" y="173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6" name="Line 255"/>
            <p:cNvSpPr>
              <a:spLocks noChangeShapeType="1"/>
            </p:cNvSpPr>
            <p:nvPr/>
          </p:nvSpPr>
          <p:spPr bwMode="auto">
            <a:xfrm>
              <a:off x="-186" y="147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7" name="Line 256"/>
            <p:cNvSpPr>
              <a:spLocks noChangeShapeType="1"/>
            </p:cNvSpPr>
            <p:nvPr/>
          </p:nvSpPr>
          <p:spPr bwMode="auto">
            <a:xfrm>
              <a:off x="-186" y="1482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8" name="Line 257"/>
            <p:cNvSpPr>
              <a:spLocks noChangeShapeType="1"/>
            </p:cNvSpPr>
            <p:nvPr/>
          </p:nvSpPr>
          <p:spPr bwMode="auto">
            <a:xfrm>
              <a:off x="-186" y="122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9" name="Line 258"/>
            <p:cNvSpPr>
              <a:spLocks noChangeShapeType="1"/>
            </p:cNvSpPr>
            <p:nvPr/>
          </p:nvSpPr>
          <p:spPr bwMode="auto">
            <a:xfrm>
              <a:off x="-186" y="122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0" name="Line 259"/>
            <p:cNvSpPr>
              <a:spLocks noChangeShapeType="1"/>
            </p:cNvSpPr>
            <p:nvPr/>
          </p:nvSpPr>
          <p:spPr bwMode="auto">
            <a:xfrm>
              <a:off x="-186" y="96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1" name="Line 260"/>
            <p:cNvSpPr>
              <a:spLocks noChangeShapeType="1"/>
            </p:cNvSpPr>
            <p:nvPr/>
          </p:nvSpPr>
          <p:spPr bwMode="auto">
            <a:xfrm>
              <a:off x="-186" y="97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2" name="Line 261"/>
            <p:cNvSpPr>
              <a:spLocks noChangeShapeType="1"/>
            </p:cNvSpPr>
            <p:nvPr/>
          </p:nvSpPr>
          <p:spPr bwMode="auto">
            <a:xfrm>
              <a:off x="-186" y="3004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3" name="Line 262"/>
            <p:cNvSpPr>
              <a:spLocks noChangeShapeType="1"/>
            </p:cNvSpPr>
            <p:nvPr/>
          </p:nvSpPr>
          <p:spPr bwMode="auto">
            <a:xfrm>
              <a:off x="-186" y="300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4" name="Line 263"/>
            <p:cNvSpPr>
              <a:spLocks noChangeShapeType="1"/>
            </p:cNvSpPr>
            <p:nvPr/>
          </p:nvSpPr>
          <p:spPr bwMode="auto">
            <a:xfrm>
              <a:off x="-186" y="301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5" name="Line 264"/>
            <p:cNvSpPr>
              <a:spLocks noChangeShapeType="1"/>
            </p:cNvSpPr>
            <p:nvPr/>
          </p:nvSpPr>
          <p:spPr bwMode="auto">
            <a:xfrm>
              <a:off x="-186" y="3021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6" name="Rectangle 265"/>
            <p:cNvSpPr>
              <a:spLocks noChangeArrowheads="1"/>
            </p:cNvSpPr>
            <p:nvPr/>
          </p:nvSpPr>
          <p:spPr bwMode="auto">
            <a:xfrm>
              <a:off x="2623" y="2829"/>
              <a:ext cx="6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107" name="Freeform 266"/>
            <p:cNvSpPr>
              <a:spLocks/>
            </p:cNvSpPr>
            <p:nvPr/>
          </p:nvSpPr>
          <p:spPr bwMode="auto">
            <a:xfrm>
              <a:off x="2651" y="2963"/>
              <a:ext cx="26" cy="105"/>
            </a:xfrm>
            <a:custGeom>
              <a:avLst/>
              <a:gdLst>
                <a:gd name="T0" fmla="*/ 0 w 26"/>
                <a:gd name="T1" fmla="*/ 0 h 105"/>
                <a:gd name="T2" fmla="*/ 26 w 26"/>
                <a:gd name="T3" fmla="*/ 52 h 105"/>
                <a:gd name="T4" fmla="*/ 0 w 26"/>
                <a:gd name="T5" fmla="*/ 105 h 105"/>
                <a:gd name="T6" fmla="*/ 0 w 26"/>
                <a:gd name="T7" fmla="*/ 0 h 10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5"/>
                <a:gd name="T14" fmla="*/ 26 w 26"/>
                <a:gd name="T15" fmla="*/ 105 h 10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5">
                  <a:moveTo>
                    <a:pt x="0" y="0"/>
                  </a:moveTo>
                  <a:lnTo>
                    <a:pt x="26" y="52"/>
                  </a:lnTo>
                  <a:lnTo>
                    <a:pt x="0" y="1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08" name="Line 267"/>
            <p:cNvSpPr>
              <a:spLocks noChangeShapeType="1"/>
            </p:cNvSpPr>
            <p:nvPr/>
          </p:nvSpPr>
          <p:spPr bwMode="auto">
            <a:xfrm flipV="1">
              <a:off x="124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9" name="Line 268"/>
            <p:cNvSpPr>
              <a:spLocks noChangeShapeType="1"/>
            </p:cNvSpPr>
            <p:nvPr/>
          </p:nvSpPr>
          <p:spPr bwMode="auto">
            <a:xfrm flipV="1">
              <a:off x="1244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0" name="Line 269"/>
            <p:cNvSpPr>
              <a:spLocks noChangeShapeType="1"/>
            </p:cNvSpPr>
            <p:nvPr/>
          </p:nvSpPr>
          <p:spPr bwMode="auto">
            <a:xfrm flipV="1">
              <a:off x="1247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1" name="Line 270"/>
            <p:cNvSpPr>
              <a:spLocks noChangeShapeType="1"/>
            </p:cNvSpPr>
            <p:nvPr/>
          </p:nvSpPr>
          <p:spPr bwMode="auto">
            <a:xfrm flipV="1">
              <a:off x="124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2" name="Rectangle 271"/>
            <p:cNvSpPr>
              <a:spLocks noChangeArrowheads="1"/>
            </p:cNvSpPr>
            <p:nvPr/>
          </p:nvSpPr>
          <p:spPr bwMode="auto">
            <a:xfrm>
              <a:off x="1280" y="701"/>
              <a:ext cx="6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113" name="Freeform 272"/>
            <p:cNvSpPr>
              <a:spLocks/>
            </p:cNvSpPr>
            <p:nvPr/>
          </p:nvSpPr>
          <p:spPr bwMode="auto">
            <a:xfrm>
              <a:off x="1221" y="719"/>
              <a:ext cx="51" cy="52"/>
            </a:xfrm>
            <a:custGeom>
              <a:avLst/>
              <a:gdLst>
                <a:gd name="T0" fmla="*/ 0 w 51"/>
                <a:gd name="T1" fmla="*/ 52 h 52"/>
                <a:gd name="T2" fmla="*/ 26 w 51"/>
                <a:gd name="T3" fmla="*/ 0 h 52"/>
                <a:gd name="T4" fmla="*/ 51 w 51"/>
                <a:gd name="T5" fmla="*/ 52 h 52"/>
                <a:gd name="T6" fmla="*/ 0 w 51"/>
                <a:gd name="T7" fmla="*/ 52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2"/>
                <a:gd name="T14" fmla="*/ 51 w 51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2">
                  <a:moveTo>
                    <a:pt x="0" y="52"/>
                  </a:moveTo>
                  <a:lnTo>
                    <a:pt x="26" y="0"/>
                  </a:lnTo>
                  <a:lnTo>
                    <a:pt x="51" y="52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14" name="Rectangle 273"/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5" name="Line 274"/>
            <p:cNvSpPr>
              <a:spLocks noChangeShapeType="1"/>
            </p:cNvSpPr>
            <p:nvPr/>
          </p:nvSpPr>
          <p:spPr bwMode="auto">
            <a:xfrm>
              <a:off x="52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6" name="Rectangle 275"/>
            <p:cNvSpPr>
              <a:spLocks noChangeArrowheads="1"/>
            </p:cNvSpPr>
            <p:nvPr/>
          </p:nvSpPr>
          <p:spPr bwMode="auto">
            <a:xfrm>
              <a:off x="24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117" name="Line 276"/>
            <p:cNvSpPr>
              <a:spLocks noChangeShapeType="1"/>
            </p:cNvSpPr>
            <p:nvPr/>
          </p:nvSpPr>
          <p:spPr bwMode="auto">
            <a:xfrm>
              <a:off x="291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8" name="Rectangle 277"/>
            <p:cNvSpPr>
              <a:spLocks noChangeArrowheads="1"/>
            </p:cNvSpPr>
            <p:nvPr/>
          </p:nvSpPr>
          <p:spPr bwMode="auto">
            <a:xfrm>
              <a:off x="263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119" name="Line 278"/>
            <p:cNvSpPr>
              <a:spLocks noChangeShapeType="1"/>
            </p:cNvSpPr>
            <p:nvPr/>
          </p:nvSpPr>
          <p:spPr bwMode="auto">
            <a:xfrm>
              <a:off x="530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0" name="Rectangle 279"/>
            <p:cNvSpPr>
              <a:spLocks noChangeArrowheads="1"/>
            </p:cNvSpPr>
            <p:nvPr/>
          </p:nvSpPr>
          <p:spPr bwMode="auto">
            <a:xfrm>
              <a:off x="502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121" name="Line 280"/>
            <p:cNvSpPr>
              <a:spLocks noChangeShapeType="1"/>
            </p:cNvSpPr>
            <p:nvPr/>
          </p:nvSpPr>
          <p:spPr bwMode="auto">
            <a:xfrm>
              <a:off x="769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2" name="Rectangle 281"/>
            <p:cNvSpPr>
              <a:spLocks noChangeArrowheads="1"/>
            </p:cNvSpPr>
            <p:nvPr/>
          </p:nvSpPr>
          <p:spPr bwMode="auto">
            <a:xfrm>
              <a:off x="741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123" name="Line 282"/>
            <p:cNvSpPr>
              <a:spLocks noChangeShapeType="1"/>
            </p:cNvSpPr>
            <p:nvPr/>
          </p:nvSpPr>
          <p:spPr bwMode="auto">
            <a:xfrm>
              <a:off x="1008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4" name="Rectangle 283"/>
            <p:cNvSpPr>
              <a:spLocks noChangeArrowheads="1"/>
            </p:cNvSpPr>
            <p:nvPr/>
          </p:nvSpPr>
          <p:spPr bwMode="auto">
            <a:xfrm>
              <a:off x="980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125" name="Rectangle 284"/>
            <p:cNvSpPr>
              <a:spLocks noChangeArrowheads="1"/>
            </p:cNvSpPr>
            <p:nvPr/>
          </p:nvSpPr>
          <p:spPr bwMode="auto">
            <a:xfrm>
              <a:off x="1258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126" name="Line 285"/>
            <p:cNvSpPr>
              <a:spLocks noChangeShapeType="1"/>
            </p:cNvSpPr>
            <p:nvPr/>
          </p:nvSpPr>
          <p:spPr bwMode="auto">
            <a:xfrm>
              <a:off x="1485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7" name="Rectangle 286"/>
            <p:cNvSpPr>
              <a:spLocks noChangeArrowheads="1"/>
            </p:cNvSpPr>
            <p:nvPr/>
          </p:nvSpPr>
          <p:spPr bwMode="auto">
            <a:xfrm>
              <a:off x="1488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128" name="Line 287"/>
            <p:cNvSpPr>
              <a:spLocks noChangeShapeType="1"/>
            </p:cNvSpPr>
            <p:nvPr/>
          </p:nvSpPr>
          <p:spPr bwMode="auto">
            <a:xfrm>
              <a:off x="1724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9" name="Rectangle 288"/>
            <p:cNvSpPr>
              <a:spLocks noChangeArrowheads="1"/>
            </p:cNvSpPr>
            <p:nvPr/>
          </p:nvSpPr>
          <p:spPr bwMode="auto">
            <a:xfrm>
              <a:off x="1727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130" name="Line 289"/>
            <p:cNvSpPr>
              <a:spLocks noChangeShapeType="1"/>
            </p:cNvSpPr>
            <p:nvPr/>
          </p:nvSpPr>
          <p:spPr bwMode="auto">
            <a:xfrm>
              <a:off x="1963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1" name="Rectangle 290"/>
            <p:cNvSpPr>
              <a:spLocks noChangeArrowheads="1"/>
            </p:cNvSpPr>
            <p:nvPr/>
          </p:nvSpPr>
          <p:spPr bwMode="auto">
            <a:xfrm>
              <a:off x="1966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132" name="Line 291"/>
            <p:cNvSpPr>
              <a:spLocks noChangeShapeType="1"/>
            </p:cNvSpPr>
            <p:nvPr/>
          </p:nvSpPr>
          <p:spPr bwMode="auto">
            <a:xfrm>
              <a:off x="2202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3" name="Rectangle 292"/>
            <p:cNvSpPr>
              <a:spLocks noChangeArrowheads="1"/>
            </p:cNvSpPr>
            <p:nvPr/>
          </p:nvSpPr>
          <p:spPr bwMode="auto">
            <a:xfrm>
              <a:off x="2205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134" name="Line 293"/>
            <p:cNvSpPr>
              <a:spLocks noChangeShapeType="1"/>
            </p:cNvSpPr>
            <p:nvPr/>
          </p:nvSpPr>
          <p:spPr bwMode="auto">
            <a:xfrm>
              <a:off x="2441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5" name="Rectangle 294"/>
            <p:cNvSpPr>
              <a:spLocks noChangeArrowheads="1"/>
            </p:cNvSpPr>
            <p:nvPr/>
          </p:nvSpPr>
          <p:spPr bwMode="auto">
            <a:xfrm>
              <a:off x="2443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136" name="Rectangle 295"/>
            <p:cNvSpPr>
              <a:spLocks noChangeArrowheads="1"/>
            </p:cNvSpPr>
            <p:nvPr/>
          </p:nvSpPr>
          <p:spPr bwMode="auto">
            <a:xfrm>
              <a:off x="1171" y="3208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137" name="Line 296"/>
            <p:cNvSpPr>
              <a:spLocks noChangeShapeType="1"/>
            </p:cNvSpPr>
            <p:nvPr/>
          </p:nvSpPr>
          <p:spPr bwMode="auto">
            <a:xfrm>
              <a:off x="1230" y="326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8" name="Rectangle 297"/>
            <p:cNvSpPr>
              <a:spLocks noChangeArrowheads="1"/>
            </p:cNvSpPr>
            <p:nvPr/>
          </p:nvSpPr>
          <p:spPr bwMode="auto">
            <a:xfrm>
              <a:off x="1199" y="2701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139" name="Line 298"/>
            <p:cNvSpPr>
              <a:spLocks noChangeShapeType="1"/>
            </p:cNvSpPr>
            <p:nvPr/>
          </p:nvSpPr>
          <p:spPr bwMode="auto">
            <a:xfrm>
              <a:off x="1230" y="2759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0" name="Rectangle 299"/>
            <p:cNvSpPr>
              <a:spLocks noChangeArrowheads="1"/>
            </p:cNvSpPr>
            <p:nvPr/>
          </p:nvSpPr>
          <p:spPr bwMode="auto">
            <a:xfrm>
              <a:off x="1199" y="2444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141" name="Line 300"/>
            <p:cNvSpPr>
              <a:spLocks noChangeShapeType="1"/>
            </p:cNvSpPr>
            <p:nvPr/>
          </p:nvSpPr>
          <p:spPr bwMode="auto">
            <a:xfrm>
              <a:off x="1230" y="250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2" name="Rectangle 301"/>
            <p:cNvSpPr>
              <a:spLocks noChangeArrowheads="1"/>
            </p:cNvSpPr>
            <p:nvPr/>
          </p:nvSpPr>
          <p:spPr bwMode="auto">
            <a:xfrm>
              <a:off x="1199" y="2188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143" name="Line 302"/>
            <p:cNvSpPr>
              <a:spLocks noChangeShapeType="1"/>
            </p:cNvSpPr>
            <p:nvPr/>
          </p:nvSpPr>
          <p:spPr bwMode="auto">
            <a:xfrm>
              <a:off x="1230" y="224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4" name="Rectangle 303"/>
            <p:cNvSpPr>
              <a:spLocks noChangeArrowheads="1"/>
            </p:cNvSpPr>
            <p:nvPr/>
          </p:nvSpPr>
          <p:spPr bwMode="auto">
            <a:xfrm>
              <a:off x="1199" y="1937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145" name="Line 304"/>
            <p:cNvSpPr>
              <a:spLocks noChangeShapeType="1"/>
            </p:cNvSpPr>
            <p:nvPr/>
          </p:nvSpPr>
          <p:spPr bwMode="auto">
            <a:xfrm>
              <a:off x="1230" y="1995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6" name="Rectangle 305"/>
            <p:cNvSpPr>
              <a:spLocks noChangeArrowheads="1"/>
            </p:cNvSpPr>
            <p:nvPr/>
          </p:nvSpPr>
          <p:spPr bwMode="auto">
            <a:xfrm>
              <a:off x="1199" y="1680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147" name="Line 306"/>
            <p:cNvSpPr>
              <a:spLocks noChangeShapeType="1"/>
            </p:cNvSpPr>
            <p:nvPr/>
          </p:nvSpPr>
          <p:spPr bwMode="auto">
            <a:xfrm>
              <a:off x="1230" y="1739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8" name="Rectangle 307"/>
            <p:cNvSpPr>
              <a:spLocks noChangeArrowheads="1"/>
            </p:cNvSpPr>
            <p:nvPr/>
          </p:nvSpPr>
          <p:spPr bwMode="auto">
            <a:xfrm>
              <a:off x="1199" y="1424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149" name="Line 308"/>
            <p:cNvSpPr>
              <a:spLocks noChangeShapeType="1"/>
            </p:cNvSpPr>
            <p:nvPr/>
          </p:nvSpPr>
          <p:spPr bwMode="auto">
            <a:xfrm>
              <a:off x="1230" y="148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0" name="Rectangle 309"/>
            <p:cNvSpPr>
              <a:spLocks noChangeArrowheads="1"/>
            </p:cNvSpPr>
            <p:nvPr/>
          </p:nvSpPr>
          <p:spPr bwMode="auto">
            <a:xfrm>
              <a:off x="1199" y="1167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1151" name="Line 310"/>
            <p:cNvSpPr>
              <a:spLocks noChangeShapeType="1"/>
            </p:cNvSpPr>
            <p:nvPr/>
          </p:nvSpPr>
          <p:spPr bwMode="auto">
            <a:xfrm>
              <a:off x="1230" y="122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2" name="Rectangle 311"/>
            <p:cNvSpPr>
              <a:spLocks noChangeArrowheads="1"/>
            </p:cNvSpPr>
            <p:nvPr/>
          </p:nvSpPr>
          <p:spPr bwMode="auto">
            <a:xfrm>
              <a:off x="1199" y="917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153" name="Line 312"/>
            <p:cNvSpPr>
              <a:spLocks noChangeShapeType="1"/>
            </p:cNvSpPr>
            <p:nvPr/>
          </p:nvSpPr>
          <p:spPr bwMode="auto">
            <a:xfrm>
              <a:off x="1230" y="975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4" name="Rectangle 313"/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057" name="Freeform 135"/>
          <p:cNvSpPr>
            <a:spLocks/>
          </p:cNvSpPr>
          <p:nvPr/>
        </p:nvSpPr>
        <p:spPr bwMode="auto">
          <a:xfrm>
            <a:off x="2767013" y="2801939"/>
            <a:ext cx="1776412" cy="3025775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6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719763" y="3082925"/>
          <a:ext cx="830262" cy="333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4307" imgH="1777229" progId="Equation.DSMT4">
                  <p:embed/>
                </p:oleObj>
              </mc:Choice>
              <mc:Fallback>
                <p:oleObj name="Equation" r:id="rId8" imgW="444307" imgH="1777229" progId="Equation.DSMT4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9763" y="3082925"/>
                        <a:ext cx="830262" cy="333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6861176" y="2982914"/>
          <a:ext cx="1495425" cy="340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00100" imgH="1816100" progId="Equation.DSMT4">
                  <p:embed/>
                </p:oleObj>
              </mc:Choice>
              <mc:Fallback>
                <p:oleObj name="Equation" r:id="rId10" imgW="800100" imgH="1816100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1176" y="2982914"/>
                        <a:ext cx="1495425" cy="3405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776914" y="4141789"/>
          <a:ext cx="2365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725" imgH="177415" progId="Equation.DSMT4">
                  <p:embed/>
                </p:oleObj>
              </mc:Choice>
              <mc:Fallback>
                <p:oleObj name="Equation" r:id="rId12" imgW="126725" imgH="177415" progId="Equation.DSMT4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914" y="4141789"/>
                        <a:ext cx="2365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5797551" y="4602163"/>
          <a:ext cx="188913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1468" imgH="164885" progId="Equation.DSMT4">
                  <p:embed/>
                </p:oleObj>
              </mc:Choice>
              <mc:Fallback>
                <p:oleObj name="Equation" r:id="rId14" imgW="101468" imgH="164885" progId="Equation.DSMT4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7551" y="4602163"/>
                        <a:ext cx="188913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5754688" y="5062538"/>
          <a:ext cx="23495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80" imgH="164814" progId="Equation.DSMT4">
                  <p:embed/>
                </p:oleObj>
              </mc:Choice>
              <mc:Fallback>
                <p:oleObj name="Equation" r:id="rId16" imgW="126780" imgH="164814" progId="Equation.DSMT4">
                  <p:embed/>
                  <p:pic>
                    <p:nvPicPr>
                      <p:cNvPr id="10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4688" y="5062538"/>
                        <a:ext cx="23495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5780089" y="5511801"/>
          <a:ext cx="2111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4102" imgH="177492" progId="Equation.DSMT4">
                  <p:embed/>
                </p:oleObj>
              </mc:Choice>
              <mc:Fallback>
                <p:oleObj name="Equation" r:id="rId18" imgW="114102" imgH="177492" progId="Equation.DSMT4">
                  <p:embed/>
                  <p:pic>
                    <p:nvPicPr>
                      <p:cNvPr id="10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0089" y="5511801"/>
                        <a:ext cx="2111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5676900" y="5980113"/>
          <a:ext cx="376238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3024" imgH="164957" progId="Equation.DSMT4">
                  <p:embed/>
                </p:oleObj>
              </mc:Choice>
              <mc:Fallback>
                <p:oleObj name="Equation" r:id="rId20" imgW="203024" imgH="164957" progId="Equation.DSMT4">
                  <p:embed/>
                  <p:pic>
                    <p:nvPicPr>
                      <p:cNvPr id="10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900" y="5980113"/>
                        <a:ext cx="376238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7159626" y="4119564"/>
          <a:ext cx="21272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4102" imgH="177492" progId="Equation.DSMT4">
                  <p:embed/>
                </p:oleObj>
              </mc:Choice>
              <mc:Fallback>
                <p:oleObj name="Equation" r:id="rId22" imgW="114102" imgH="177492" progId="Equation.DSMT4">
                  <p:embed/>
                  <p:pic>
                    <p:nvPicPr>
                      <p:cNvPr id="10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26" y="4119564"/>
                        <a:ext cx="212725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7148513" y="4579938"/>
          <a:ext cx="23495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6780" imgH="164814" progId="Equation.DSMT4">
                  <p:embed/>
                </p:oleObj>
              </mc:Choice>
              <mc:Fallback>
                <p:oleObj name="Equation" r:id="rId24" imgW="126780" imgH="164814" progId="Equation.DSMT4">
                  <p:embed/>
                  <p:pic>
                    <p:nvPicPr>
                      <p:cNvPr id="103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8513" y="4579938"/>
                        <a:ext cx="23495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7126288" y="5029201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6725" imgH="177415" progId="Equation.DSMT4">
                  <p:embed/>
                </p:oleObj>
              </mc:Choice>
              <mc:Fallback>
                <p:oleObj name="Equation" r:id="rId26" imgW="126725" imgH="177415" progId="Equation.DSMT4">
                  <p:embed/>
                  <p:pic>
                    <p:nvPicPr>
                      <p:cNvPr id="103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6288" y="5029201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7142163" y="5489576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26725" imgH="177415" progId="Equation.DSMT4">
                  <p:embed/>
                </p:oleObj>
              </mc:Choice>
              <mc:Fallback>
                <p:oleObj name="Equation" r:id="rId28" imgW="126725" imgH="177415" progId="Equation.DSMT4">
                  <p:embed/>
                  <p:pic>
                    <p:nvPicPr>
                      <p:cNvPr id="103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2163" y="5489576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7118350" y="5957888"/>
          <a:ext cx="23495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26780" imgH="164814" progId="Equation.DSMT4">
                  <p:embed/>
                </p:oleObj>
              </mc:Choice>
              <mc:Fallback>
                <p:oleObj name="Equation" r:id="rId30" imgW="126780" imgH="164814" progId="Equation.DSMT4">
                  <p:embed/>
                  <p:pic>
                    <p:nvPicPr>
                      <p:cNvPr id="103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8350" y="5957888"/>
                        <a:ext cx="23495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8116888" y="3757614"/>
          <a:ext cx="18542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672516" imgH="177646" progId="Equation.DSMT4">
                  <p:embed/>
                </p:oleObj>
              </mc:Choice>
              <mc:Fallback>
                <p:oleObj name="Equation" r:id="rId32" imgW="672516" imgH="177646" progId="Equation.DSMT4">
                  <p:embed/>
                  <p:pic>
                    <p:nvPicPr>
                      <p:cNvPr id="104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6888" y="3757614"/>
                        <a:ext cx="18542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6146800" y="4148139"/>
          <a:ext cx="2365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26725" imgH="177415" progId="Equation.DSMT4">
                  <p:embed/>
                </p:oleObj>
              </mc:Choice>
              <mc:Fallback>
                <p:oleObj name="Equation" r:id="rId34" imgW="126725" imgH="177415" progId="Equation.DSMT4">
                  <p:embed/>
                  <p:pic>
                    <p:nvPicPr>
                      <p:cNvPr id="104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6800" y="4148139"/>
                        <a:ext cx="236538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6169026" y="4608513"/>
          <a:ext cx="188913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01468" imgH="164885" progId="Equation.DSMT4">
                  <p:embed/>
                </p:oleObj>
              </mc:Choice>
              <mc:Fallback>
                <p:oleObj name="Equation" r:id="rId35" imgW="101468" imgH="164885" progId="Equation.DSMT4">
                  <p:embed/>
                  <p:pic>
                    <p:nvPicPr>
                      <p:cNvPr id="104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9026" y="4608513"/>
                        <a:ext cx="188913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/>
        </p:nvGraphicFramePr>
        <p:xfrm>
          <a:off x="6124575" y="5068888"/>
          <a:ext cx="23495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26780" imgH="164814" progId="Equation.DSMT4">
                  <p:embed/>
                </p:oleObj>
              </mc:Choice>
              <mc:Fallback>
                <p:oleObj name="Equation" r:id="rId36" imgW="126780" imgH="164814" progId="Equation.DSMT4">
                  <p:embed/>
                  <p:pic>
                    <p:nvPicPr>
                      <p:cNvPr id="104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4575" y="5068888"/>
                        <a:ext cx="23495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6140450" y="5518151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26725" imgH="177415" progId="Equation.DSMT4">
                  <p:embed/>
                </p:oleObj>
              </mc:Choice>
              <mc:Fallback>
                <p:oleObj name="Equation" r:id="rId38" imgW="126725" imgH="177415" progId="Equation.DSMT4">
                  <p:embed/>
                  <p:pic>
                    <p:nvPicPr>
                      <p:cNvPr id="104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0450" y="5518151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/>
        </p:nvGraphicFramePr>
        <p:xfrm>
          <a:off x="6156326" y="5986463"/>
          <a:ext cx="187325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01468" imgH="164885" progId="Equation.DSMT4">
                  <p:embed/>
                </p:oleObj>
              </mc:Choice>
              <mc:Fallback>
                <p:oleObj name="Equation" r:id="rId40" imgW="101468" imgH="164885" progId="Equation.DSMT4">
                  <p:embed/>
                  <p:pic>
                    <p:nvPicPr>
                      <p:cNvPr id="104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6" y="5986463"/>
                        <a:ext cx="187325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6" name="Object 22"/>
          <p:cNvGraphicFramePr>
            <a:graphicFrameLocks noChangeAspect="1"/>
          </p:cNvGraphicFramePr>
          <p:nvPr/>
        </p:nvGraphicFramePr>
        <p:xfrm>
          <a:off x="7561264" y="4113214"/>
          <a:ext cx="2365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26725" imgH="177415" progId="Equation.DSMT4">
                  <p:embed/>
                </p:oleObj>
              </mc:Choice>
              <mc:Fallback>
                <p:oleObj name="Equation" r:id="rId42" imgW="126725" imgH="177415" progId="Equation.DSMT4">
                  <p:embed/>
                  <p:pic>
                    <p:nvPicPr>
                      <p:cNvPr id="1046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1264" y="4113214"/>
                        <a:ext cx="2365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7" name="Object 23"/>
          <p:cNvGraphicFramePr>
            <a:graphicFrameLocks noChangeAspect="1"/>
          </p:cNvGraphicFramePr>
          <p:nvPr/>
        </p:nvGraphicFramePr>
        <p:xfrm>
          <a:off x="7583488" y="4572001"/>
          <a:ext cx="188912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01468" imgH="164885" progId="Equation.DSMT4">
                  <p:embed/>
                </p:oleObj>
              </mc:Choice>
              <mc:Fallback>
                <p:oleObj name="Equation" r:id="rId43" imgW="101468" imgH="164885" progId="Equation.DSMT4">
                  <p:embed/>
                  <p:pic>
                    <p:nvPicPr>
                      <p:cNvPr id="1047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3488" y="4572001"/>
                        <a:ext cx="188912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8" name="Object 24"/>
          <p:cNvGraphicFramePr>
            <a:graphicFrameLocks noChangeAspect="1"/>
          </p:cNvGraphicFramePr>
          <p:nvPr/>
        </p:nvGraphicFramePr>
        <p:xfrm>
          <a:off x="7540625" y="5032376"/>
          <a:ext cx="2349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26780" imgH="164814" progId="Equation.DSMT4">
                  <p:embed/>
                </p:oleObj>
              </mc:Choice>
              <mc:Fallback>
                <p:oleObj name="Equation" r:id="rId44" imgW="126780" imgH="164814" progId="Equation.DSMT4">
                  <p:embed/>
                  <p:pic>
                    <p:nvPicPr>
                      <p:cNvPr id="1048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0625" y="5032376"/>
                        <a:ext cx="23495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9" name="Object 25"/>
          <p:cNvGraphicFramePr>
            <a:graphicFrameLocks noChangeAspect="1"/>
          </p:cNvGraphicFramePr>
          <p:nvPr/>
        </p:nvGraphicFramePr>
        <p:xfrm>
          <a:off x="7554913" y="5481639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26725" imgH="177415" progId="Equation.DSMT4">
                  <p:embed/>
                </p:oleObj>
              </mc:Choice>
              <mc:Fallback>
                <p:oleObj name="Equation" r:id="rId45" imgW="126725" imgH="177415" progId="Equation.DSMT4">
                  <p:embed/>
                  <p:pic>
                    <p:nvPicPr>
                      <p:cNvPr id="1049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4913" y="5481639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0" name="Object 26"/>
          <p:cNvGraphicFramePr>
            <a:graphicFrameLocks noChangeAspect="1"/>
          </p:cNvGraphicFramePr>
          <p:nvPr/>
        </p:nvGraphicFramePr>
        <p:xfrm>
          <a:off x="7570789" y="5949951"/>
          <a:ext cx="1873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01468" imgH="164885" progId="Equation.DSMT4">
                  <p:embed/>
                </p:oleObj>
              </mc:Choice>
              <mc:Fallback>
                <p:oleObj name="Equation" r:id="rId46" imgW="101468" imgH="164885" progId="Equation.DSMT4">
                  <p:embed/>
                  <p:pic>
                    <p:nvPicPr>
                      <p:cNvPr id="105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0789" y="5949951"/>
                        <a:ext cx="187325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8" name="Content Placeholder 2"/>
          <p:cNvSpPr txBox="1">
            <a:spLocks/>
          </p:cNvSpPr>
          <p:nvPr/>
        </p:nvSpPr>
        <p:spPr bwMode="auto">
          <a:xfrm>
            <a:off x="8048626" y="4270375"/>
            <a:ext cx="2416175" cy="939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</a:rPr>
              <a:t>Graph is shifted 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</a:rPr>
              <a:t>3 units to the right</a:t>
            </a:r>
          </a:p>
        </p:txBody>
      </p:sp>
      <p:sp>
        <p:nvSpPr>
          <p:cNvPr id="130" name="Freeform 135"/>
          <p:cNvSpPr>
            <a:spLocks/>
          </p:cNvSpPr>
          <p:nvPr/>
        </p:nvSpPr>
        <p:spPr bwMode="auto">
          <a:xfrm>
            <a:off x="3659188" y="2819401"/>
            <a:ext cx="1776412" cy="3027363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349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58" name="Freeform 135"/>
          <p:cNvSpPr>
            <a:spLocks/>
          </p:cNvSpPr>
          <p:nvPr/>
        </p:nvSpPr>
        <p:spPr bwMode="auto">
          <a:xfrm>
            <a:off x="2778126" y="2822576"/>
            <a:ext cx="1776413" cy="3027363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349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61" name="TextBox 130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47"/>
              </a:rPr>
              <a:t>www.BCMath.ca</a:t>
            </a:r>
            <a:r>
              <a:rPr lang="en-CA" sz="100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926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4" dur="1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0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5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70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75" dur="5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80" dur="50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5" dur="1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8" dur="1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1" dur="1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4" dur="1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7" dur="1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13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18" dur="500" fill="hold"/>
                                        <p:tgtEl>
                                          <p:spTgt spid="10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23" dur="500" fill="hold"/>
                                        <p:tgtEl>
                                          <p:spTgt spid="10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28" dur="500" fill="hold"/>
                                        <p:tgtEl>
                                          <p:spTgt spid="10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33" dur="500" fill="hold"/>
                                        <p:tgtEl>
                                          <p:spTgt spid="1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1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8.72832E-6 L 0.0967 -0.00232 " pathEditMode="relative" ptsTypes="AA">
                                      <p:cBhvr>
                                        <p:cTn id="146" dur="20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2" grpId="0" build="p"/>
      <p:bldP spid="6" grpId="0" animBg="1"/>
      <p:bldP spid="7" grpId="0" animBg="1"/>
      <p:bldP spid="8" grpId="0"/>
      <p:bldP spid="1057" grpId="0" animBg="1"/>
      <p:bldP spid="128" grpId="0" animBg="1"/>
      <p:bldP spid="130" grpId="0" animBg="1"/>
      <p:bldP spid="1058" grpId="0" animBg="1"/>
      <p:bldP spid="105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>
            <a:grpSpLocks noChangeAspect="1"/>
          </p:cNvGrpSpPr>
          <p:nvPr/>
        </p:nvGrpSpPr>
        <p:grpSpPr bwMode="auto">
          <a:xfrm>
            <a:off x="1944688" y="2513014"/>
            <a:ext cx="3073566" cy="3133725"/>
            <a:chOff x="-192" y="973"/>
            <a:chExt cx="2725" cy="2644"/>
          </a:xfrm>
        </p:grpSpPr>
        <p:sp>
          <p:nvSpPr>
            <p:cNvPr id="2156" name="AutoShape 6"/>
            <p:cNvSpPr>
              <a:spLocks noChangeAspect="1" noChangeArrowheads="1" noTextEdit="1"/>
            </p:cNvSpPr>
            <p:nvPr/>
          </p:nvSpPr>
          <p:spPr bwMode="auto">
            <a:xfrm>
              <a:off x="-192" y="978"/>
              <a:ext cx="2715" cy="26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7" name="Rectangle 8"/>
            <p:cNvSpPr>
              <a:spLocks noChangeArrowheads="1"/>
            </p:cNvSpPr>
            <p:nvPr/>
          </p:nvSpPr>
          <p:spPr bwMode="auto">
            <a:xfrm>
              <a:off x="-189" y="983"/>
              <a:ext cx="2709" cy="2629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8" name="Line 9"/>
            <p:cNvSpPr>
              <a:spLocks noChangeShapeType="1"/>
            </p:cNvSpPr>
            <p:nvPr/>
          </p:nvSpPr>
          <p:spPr bwMode="auto">
            <a:xfrm flipV="1">
              <a:off x="36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9" name="Line 10"/>
            <p:cNvSpPr>
              <a:spLocks noChangeShapeType="1"/>
            </p:cNvSpPr>
            <p:nvPr/>
          </p:nvSpPr>
          <p:spPr bwMode="auto">
            <a:xfrm flipV="1">
              <a:off x="39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0" name="Line 11"/>
            <p:cNvSpPr>
              <a:spLocks noChangeShapeType="1"/>
            </p:cNvSpPr>
            <p:nvPr/>
          </p:nvSpPr>
          <p:spPr bwMode="auto">
            <a:xfrm flipV="1">
              <a:off x="261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1" name="Line 12"/>
            <p:cNvSpPr>
              <a:spLocks noChangeShapeType="1"/>
            </p:cNvSpPr>
            <p:nvPr/>
          </p:nvSpPr>
          <p:spPr bwMode="auto">
            <a:xfrm flipV="1">
              <a:off x="264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2" name="Line 13"/>
            <p:cNvSpPr>
              <a:spLocks noChangeShapeType="1"/>
            </p:cNvSpPr>
            <p:nvPr/>
          </p:nvSpPr>
          <p:spPr bwMode="auto">
            <a:xfrm flipV="1">
              <a:off x="487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3" name="Line 14"/>
            <p:cNvSpPr>
              <a:spLocks noChangeShapeType="1"/>
            </p:cNvSpPr>
            <p:nvPr/>
          </p:nvSpPr>
          <p:spPr bwMode="auto">
            <a:xfrm flipV="1">
              <a:off x="489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4" name="Line 15"/>
            <p:cNvSpPr>
              <a:spLocks noChangeShapeType="1"/>
            </p:cNvSpPr>
            <p:nvPr/>
          </p:nvSpPr>
          <p:spPr bwMode="auto">
            <a:xfrm flipV="1">
              <a:off x="712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5" name="Line 16"/>
            <p:cNvSpPr>
              <a:spLocks noChangeShapeType="1"/>
            </p:cNvSpPr>
            <p:nvPr/>
          </p:nvSpPr>
          <p:spPr bwMode="auto">
            <a:xfrm flipV="1">
              <a:off x="715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6" name="Line 17"/>
            <p:cNvSpPr>
              <a:spLocks noChangeShapeType="1"/>
            </p:cNvSpPr>
            <p:nvPr/>
          </p:nvSpPr>
          <p:spPr bwMode="auto">
            <a:xfrm flipV="1">
              <a:off x="937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7" name="Line 18"/>
            <p:cNvSpPr>
              <a:spLocks noChangeShapeType="1"/>
            </p:cNvSpPr>
            <p:nvPr/>
          </p:nvSpPr>
          <p:spPr bwMode="auto">
            <a:xfrm flipV="1">
              <a:off x="940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8" name="Line 19"/>
            <p:cNvSpPr>
              <a:spLocks noChangeShapeType="1"/>
            </p:cNvSpPr>
            <p:nvPr/>
          </p:nvSpPr>
          <p:spPr bwMode="auto">
            <a:xfrm flipV="1">
              <a:off x="1163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9" name="Line 20"/>
            <p:cNvSpPr>
              <a:spLocks noChangeShapeType="1"/>
            </p:cNvSpPr>
            <p:nvPr/>
          </p:nvSpPr>
          <p:spPr bwMode="auto">
            <a:xfrm flipV="1">
              <a:off x="1166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0" name="Line 21"/>
            <p:cNvSpPr>
              <a:spLocks noChangeShapeType="1"/>
            </p:cNvSpPr>
            <p:nvPr/>
          </p:nvSpPr>
          <p:spPr bwMode="auto">
            <a:xfrm flipV="1">
              <a:off x="1388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1" name="Line 22"/>
            <p:cNvSpPr>
              <a:spLocks noChangeShapeType="1"/>
            </p:cNvSpPr>
            <p:nvPr/>
          </p:nvSpPr>
          <p:spPr bwMode="auto">
            <a:xfrm flipV="1">
              <a:off x="1391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2" name="Line 23"/>
            <p:cNvSpPr>
              <a:spLocks noChangeShapeType="1"/>
            </p:cNvSpPr>
            <p:nvPr/>
          </p:nvSpPr>
          <p:spPr bwMode="auto">
            <a:xfrm flipV="1">
              <a:off x="1839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3" name="Line 24"/>
            <p:cNvSpPr>
              <a:spLocks noChangeShapeType="1"/>
            </p:cNvSpPr>
            <p:nvPr/>
          </p:nvSpPr>
          <p:spPr bwMode="auto">
            <a:xfrm flipV="1">
              <a:off x="1842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4" name="Line 25"/>
            <p:cNvSpPr>
              <a:spLocks noChangeShapeType="1"/>
            </p:cNvSpPr>
            <p:nvPr/>
          </p:nvSpPr>
          <p:spPr bwMode="auto">
            <a:xfrm flipV="1">
              <a:off x="2064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5" name="Line 26"/>
            <p:cNvSpPr>
              <a:spLocks noChangeShapeType="1"/>
            </p:cNvSpPr>
            <p:nvPr/>
          </p:nvSpPr>
          <p:spPr bwMode="auto">
            <a:xfrm flipV="1">
              <a:off x="2067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6" name="Line 27"/>
            <p:cNvSpPr>
              <a:spLocks noChangeShapeType="1"/>
            </p:cNvSpPr>
            <p:nvPr/>
          </p:nvSpPr>
          <p:spPr bwMode="auto">
            <a:xfrm flipV="1">
              <a:off x="2290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7" name="Line 28"/>
            <p:cNvSpPr>
              <a:spLocks noChangeShapeType="1"/>
            </p:cNvSpPr>
            <p:nvPr/>
          </p:nvSpPr>
          <p:spPr bwMode="auto">
            <a:xfrm flipV="1">
              <a:off x="2292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8" name="Line 29"/>
            <p:cNvSpPr>
              <a:spLocks noChangeShapeType="1"/>
            </p:cNvSpPr>
            <p:nvPr/>
          </p:nvSpPr>
          <p:spPr bwMode="auto">
            <a:xfrm>
              <a:off x="-187" y="3361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9" name="Line 30"/>
            <p:cNvSpPr>
              <a:spLocks noChangeShapeType="1"/>
            </p:cNvSpPr>
            <p:nvPr/>
          </p:nvSpPr>
          <p:spPr bwMode="auto">
            <a:xfrm>
              <a:off x="-187" y="3367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0" name="Line 31"/>
            <p:cNvSpPr>
              <a:spLocks noChangeShapeType="1"/>
            </p:cNvSpPr>
            <p:nvPr/>
          </p:nvSpPr>
          <p:spPr bwMode="auto">
            <a:xfrm>
              <a:off x="-187" y="2888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1" name="Line 32"/>
            <p:cNvSpPr>
              <a:spLocks noChangeShapeType="1"/>
            </p:cNvSpPr>
            <p:nvPr/>
          </p:nvSpPr>
          <p:spPr bwMode="auto">
            <a:xfrm>
              <a:off x="-187" y="2893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2" name="Line 33"/>
            <p:cNvSpPr>
              <a:spLocks noChangeShapeType="1"/>
            </p:cNvSpPr>
            <p:nvPr/>
          </p:nvSpPr>
          <p:spPr bwMode="auto">
            <a:xfrm>
              <a:off x="-187" y="2648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3" name="Line 34"/>
            <p:cNvSpPr>
              <a:spLocks noChangeShapeType="1"/>
            </p:cNvSpPr>
            <p:nvPr/>
          </p:nvSpPr>
          <p:spPr bwMode="auto">
            <a:xfrm>
              <a:off x="-187" y="2654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4" name="Line 35"/>
            <p:cNvSpPr>
              <a:spLocks noChangeShapeType="1"/>
            </p:cNvSpPr>
            <p:nvPr/>
          </p:nvSpPr>
          <p:spPr bwMode="auto">
            <a:xfrm>
              <a:off x="-187" y="2409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5" name="Line 36"/>
            <p:cNvSpPr>
              <a:spLocks noChangeShapeType="1"/>
            </p:cNvSpPr>
            <p:nvPr/>
          </p:nvSpPr>
          <p:spPr bwMode="auto">
            <a:xfrm>
              <a:off x="-187" y="2415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6" name="Line 37"/>
            <p:cNvSpPr>
              <a:spLocks noChangeShapeType="1"/>
            </p:cNvSpPr>
            <p:nvPr/>
          </p:nvSpPr>
          <p:spPr bwMode="auto">
            <a:xfrm>
              <a:off x="-187" y="2175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7" name="Line 38"/>
            <p:cNvSpPr>
              <a:spLocks noChangeShapeType="1"/>
            </p:cNvSpPr>
            <p:nvPr/>
          </p:nvSpPr>
          <p:spPr bwMode="auto">
            <a:xfrm>
              <a:off x="-187" y="2181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8" name="Line 39"/>
            <p:cNvSpPr>
              <a:spLocks noChangeShapeType="1"/>
            </p:cNvSpPr>
            <p:nvPr/>
          </p:nvSpPr>
          <p:spPr bwMode="auto">
            <a:xfrm>
              <a:off x="-187" y="1936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9" name="Line 40"/>
            <p:cNvSpPr>
              <a:spLocks noChangeShapeType="1"/>
            </p:cNvSpPr>
            <p:nvPr/>
          </p:nvSpPr>
          <p:spPr bwMode="auto">
            <a:xfrm>
              <a:off x="-187" y="1941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0" name="Line 41"/>
            <p:cNvSpPr>
              <a:spLocks noChangeShapeType="1"/>
            </p:cNvSpPr>
            <p:nvPr/>
          </p:nvSpPr>
          <p:spPr bwMode="auto">
            <a:xfrm>
              <a:off x="-187" y="1696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1" name="Line 42"/>
            <p:cNvSpPr>
              <a:spLocks noChangeShapeType="1"/>
            </p:cNvSpPr>
            <p:nvPr/>
          </p:nvSpPr>
          <p:spPr bwMode="auto">
            <a:xfrm>
              <a:off x="-187" y="1702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2" name="Line 43"/>
            <p:cNvSpPr>
              <a:spLocks noChangeShapeType="1"/>
            </p:cNvSpPr>
            <p:nvPr/>
          </p:nvSpPr>
          <p:spPr bwMode="auto">
            <a:xfrm>
              <a:off x="-187" y="1457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3" name="Line 44"/>
            <p:cNvSpPr>
              <a:spLocks noChangeShapeType="1"/>
            </p:cNvSpPr>
            <p:nvPr/>
          </p:nvSpPr>
          <p:spPr bwMode="auto">
            <a:xfrm>
              <a:off x="-187" y="1462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4" name="Line 45"/>
            <p:cNvSpPr>
              <a:spLocks noChangeShapeType="1"/>
            </p:cNvSpPr>
            <p:nvPr/>
          </p:nvSpPr>
          <p:spPr bwMode="auto">
            <a:xfrm>
              <a:off x="-187" y="1223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5" name="Line 46"/>
            <p:cNvSpPr>
              <a:spLocks noChangeShapeType="1"/>
            </p:cNvSpPr>
            <p:nvPr/>
          </p:nvSpPr>
          <p:spPr bwMode="auto">
            <a:xfrm>
              <a:off x="-187" y="1228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6" name="Line 47"/>
            <p:cNvSpPr>
              <a:spLocks noChangeShapeType="1"/>
            </p:cNvSpPr>
            <p:nvPr/>
          </p:nvSpPr>
          <p:spPr bwMode="auto">
            <a:xfrm>
              <a:off x="-187" y="3122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7" name="Line 48"/>
            <p:cNvSpPr>
              <a:spLocks noChangeShapeType="1"/>
            </p:cNvSpPr>
            <p:nvPr/>
          </p:nvSpPr>
          <p:spPr bwMode="auto">
            <a:xfrm>
              <a:off x="-187" y="3127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8" name="Line 49"/>
            <p:cNvSpPr>
              <a:spLocks noChangeShapeType="1"/>
            </p:cNvSpPr>
            <p:nvPr/>
          </p:nvSpPr>
          <p:spPr bwMode="auto">
            <a:xfrm>
              <a:off x="-187" y="3133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9" name="Line 50"/>
            <p:cNvSpPr>
              <a:spLocks noChangeShapeType="1"/>
            </p:cNvSpPr>
            <p:nvPr/>
          </p:nvSpPr>
          <p:spPr bwMode="auto">
            <a:xfrm>
              <a:off x="-187" y="3138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0" name="Rectangle 51"/>
            <p:cNvSpPr>
              <a:spLocks noChangeArrowheads="1"/>
            </p:cNvSpPr>
            <p:nvPr/>
          </p:nvSpPr>
          <p:spPr bwMode="auto">
            <a:xfrm>
              <a:off x="2468" y="2958"/>
              <a:ext cx="6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201" name="Freeform 52"/>
            <p:cNvSpPr>
              <a:spLocks/>
            </p:cNvSpPr>
            <p:nvPr/>
          </p:nvSpPr>
          <p:spPr bwMode="auto">
            <a:xfrm>
              <a:off x="2491" y="3084"/>
              <a:ext cx="24" cy="98"/>
            </a:xfrm>
            <a:custGeom>
              <a:avLst/>
              <a:gdLst>
                <a:gd name="T0" fmla="*/ 0 w 24"/>
                <a:gd name="T1" fmla="*/ 0 h 98"/>
                <a:gd name="T2" fmla="*/ 24 w 24"/>
                <a:gd name="T3" fmla="*/ 49 h 98"/>
                <a:gd name="T4" fmla="*/ 0 w 24"/>
                <a:gd name="T5" fmla="*/ 98 h 98"/>
                <a:gd name="T6" fmla="*/ 0 w 24"/>
                <a:gd name="T7" fmla="*/ 0 h 9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98"/>
                <a:gd name="T14" fmla="*/ 24 w 24"/>
                <a:gd name="T15" fmla="*/ 98 h 9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98">
                  <a:moveTo>
                    <a:pt x="0" y="0"/>
                  </a:moveTo>
                  <a:lnTo>
                    <a:pt x="24" y="49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2" name="Line 53"/>
            <p:cNvSpPr>
              <a:spLocks noChangeShapeType="1"/>
            </p:cNvSpPr>
            <p:nvPr/>
          </p:nvSpPr>
          <p:spPr bwMode="auto">
            <a:xfrm flipV="1">
              <a:off x="1611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3" name="Line 54"/>
            <p:cNvSpPr>
              <a:spLocks noChangeShapeType="1"/>
            </p:cNvSpPr>
            <p:nvPr/>
          </p:nvSpPr>
          <p:spPr bwMode="auto">
            <a:xfrm flipV="1">
              <a:off x="1614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4" name="Line 55"/>
            <p:cNvSpPr>
              <a:spLocks noChangeShapeType="1"/>
            </p:cNvSpPr>
            <p:nvPr/>
          </p:nvSpPr>
          <p:spPr bwMode="auto">
            <a:xfrm flipV="1">
              <a:off x="1616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5" name="Line 56"/>
            <p:cNvSpPr>
              <a:spLocks noChangeShapeType="1"/>
            </p:cNvSpPr>
            <p:nvPr/>
          </p:nvSpPr>
          <p:spPr bwMode="auto">
            <a:xfrm flipV="1">
              <a:off x="1619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6" name="Rectangle 57"/>
            <p:cNvSpPr>
              <a:spLocks noChangeArrowheads="1"/>
            </p:cNvSpPr>
            <p:nvPr/>
          </p:nvSpPr>
          <p:spPr bwMode="auto">
            <a:xfrm>
              <a:off x="1648" y="973"/>
              <a:ext cx="6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207" name="Freeform 58"/>
            <p:cNvSpPr>
              <a:spLocks/>
            </p:cNvSpPr>
            <p:nvPr/>
          </p:nvSpPr>
          <p:spPr bwMode="auto">
            <a:xfrm>
              <a:off x="1592" y="989"/>
              <a:ext cx="48" cy="49"/>
            </a:xfrm>
            <a:custGeom>
              <a:avLst/>
              <a:gdLst>
                <a:gd name="T0" fmla="*/ 0 w 48"/>
                <a:gd name="T1" fmla="*/ 49 h 49"/>
                <a:gd name="T2" fmla="*/ 24 w 48"/>
                <a:gd name="T3" fmla="*/ 0 h 49"/>
                <a:gd name="T4" fmla="*/ 48 w 48"/>
                <a:gd name="T5" fmla="*/ 49 h 49"/>
                <a:gd name="T6" fmla="*/ 0 w 48"/>
                <a:gd name="T7" fmla="*/ 49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"/>
                <a:gd name="T13" fmla="*/ 0 h 49"/>
                <a:gd name="T14" fmla="*/ 48 w 48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" h="49">
                  <a:moveTo>
                    <a:pt x="0" y="49"/>
                  </a:moveTo>
                  <a:lnTo>
                    <a:pt x="24" y="0"/>
                  </a:lnTo>
                  <a:lnTo>
                    <a:pt x="48" y="49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8" name="Rectangle 59"/>
            <p:cNvSpPr>
              <a:spLocks noChangeArrowheads="1"/>
            </p:cNvSpPr>
            <p:nvPr/>
          </p:nvSpPr>
          <p:spPr bwMode="auto">
            <a:xfrm>
              <a:off x="-189" y="983"/>
              <a:ext cx="2709" cy="2629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9" name="Line 60"/>
            <p:cNvSpPr>
              <a:spLocks noChangeShapeType="1"/>
            </p:cNvSpPr>
            <p:nvPr/>
          </p:nvSpPr>
          <p:spPr bwMode="auto">
            <a:xfrm>
              <a:off x="39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0" name="Rectangle 61"/>
            <p:cNvSpPr>
              <a:spLocks noChangeArrowheads="1"/>
            </p:cNvSpPr>
            <p:nvPr/>
          </p:nvSpPr>
          <p:spPr bwMode="auto">
            <a:xfrm>
              <a:off x="12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-7</a:t>
              </a:r>
              <a:endParaRPr lang="en-US"/>
            </a:p>
          </p:txBody>
        </p:sp>
        <p:sp>
          <p:nvSpPr>
            <p:cNvPr id="2211" name="Line 62"/>
            <p:cNvSpPr>
              <a:spLocks noChangeShapeType="1"/>
            </p:cNvSpPr>
            <p:nvPr/>
          </p:nvSpPr>
          <p:spPr bwMode="auto">
            <a:xfrm>
              <a:off x="264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2" name="Rectangle 63"/>
            <p:cNvSpPr>
              <a:spLocks noChangeArrowheads="1"/>
            </p:cNvSpPr>
            <p:nvPr/>
          </p:nvSpPr>
          <p:spPr bwMode="auto">
            <a:xfrm>
              <a:off x="238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2213" name="Line 64"/>
            <p:cNvSpPr>
              <a:spLocks noChangeShapeType="1"/>
            </p:cNvSpPr>
            <p:nvPr/>
          </p:nvSpPr>
          <p:spPr bwMode="auto">
            <a:xfrm>
              <a:off x="489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4" name="Rectangle 65"/>
            <p:cNvSpPr>
              <a:spLocks noChangeArrowheads="1"/>
            </p:cNvSpPr>
            <p:nvPr/>
          </p:nvSpPr>
          <p:spPr bwMode="auto">
            <a:xfrm>
              <a:off x="463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2215" name="Line 66"/>
            <p:cNvSpPr>
              <a:spLocks noChangeShapeType="1"/>
            </p:cNvSpPr>
            <p:nvPr/>
          </p:nvSpPr>
          <p:spPr bwMode="auto">
            <a:xfrm>
              <a:off x="715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6" name="Rectangle 67"/>
            <p:cNvSpPr>
              <a:spLocks noChangeArrowheads="1"/>
            </p:cNvSpPr>
            <p:nvPr/>
          </p:nvSpPr>
          <p:spPr bwMode="auto">
            <a:xfrm>
              <a:off x="688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217" name="Line 68"/>
            <p:cNvSpPr>
              <a:spLocks noChangeShapeType="1"/>
            </p:cNvSpPr>
            <p:nvPr/>
          </p:nvSpPr>
          <p:spPr bwMode="auto">
            <a:xfrm>
              <a:off x="940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8" name="Rectangle 69"/>
            <p:cNvSpPr>
              <a:spLocks noChangeArrowheads="1"/>
            </p:cNvSpPr>
            <p:nvPr/>
          </p:nvSpPr>
          <p:spPr bwMode="auto">
            <a:xfrm>
              <a:off x="914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2219" name="Line 70"/>
            <p:cNvSpPr>
              <a:spLocks noChangeShapeType="1"/>
            </p:cNvSpPr>
            <p:nvPr/>
          </p:nvSpPr>
          <p:spPr bwMode="auto">
            <a:xfrm>
              <a:off x="1166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20" name="Rectangle 71"/>
            <p:cNvSpPr>
              <a:spLocks noChangeArrowheads="1"/>
            </p:cNvSpPr>
            <p:nvPr/>
          </p:nvSpPr>
          <p:spPr bwMode="auto">
            <a:xfrm>
              <a:off x="1139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221" name="Line 72"/>
            <p:cNvSpPr>
              <a:spLocks noChangeShapeType="1"/>
            </p:cNvSpPr>
            <p:nvPr/>
          </p:nvSpPr>
          <p:spPr bwMode="auto">
            <a:xfrm>
              <a:off x="1391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22" name="Rectangle 73"/>
            <p:cNvSpPr>
              <a:spLocks noChangeArrowheads="1"/>
            </p:cNvSpPr>
            <p:nvPr/>
          </p:nvSpPr>
          <p:spPr bwMode="auto">
            <a:xfrm>
              <a:off x="1364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223" name="Rectangle 74"/>
            <p:cNvSpPr>
              <a:spLocks noChangeArrowheads="1"/>
            </p:cNvSpPr>
            <p:nvPr/>
          </p:nvSpPr>
          <p:spPr bwMode="auto">
            <a:xfrm>
              <a:off x="1627" y="3171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224" name="Line 75"/>
            <p:cNvSpPr>
              <a:spLocks noChangeShapeType="1"/>
            </p:cNvSpPr>
            <p:nvPr/>
          </p:nvSpPr>
          <p:spPr bwMode="auto">
            <a:xfrm>
              <a:off x="1842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25" name="Rectangle 76"/>
            <p:cNvSpPr>
              <a:spLocks noChangeArrowheads="1"/>
            </p:cNvSpPr>
            <p:nvPr/>
          </p:nvSpPr>
          <p:spPr bwMode="auto">
            <a:xfrm>
              <a:off x="1844" y="3171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226" name="Line 77"/>
            <p:cNvSpPr>
              <a:spLocks noChangeShapeType="1"/>
            </p:cNvSpPr>
            <p:nvPr/>
          </p:nvSpPr>
          <p:spPr bwMode="auto">
            <a:xfrm>
              <a:off x="2067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27" name="Rectangle 78"/>
            <p:cNvSpPr>
              <a:spLocks noChangeArrowheads="1"/>
            </p:cNvSpPr>
            <p:nvPr/>
          </p:nvSpPr>
          <p:spPr bwMode="auto">
            <a:xfrm>
              <a:off x="2070" y="3171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228" name="Line 79"/>
            <p:cNvSpPr>
              <a:spLocks noChangeShapeType="1"/>
            </p:cNvSpPr>
            <p:nvPr/>
          </p:nvSpPr>
          <p:spPr bwMode="auto">
            <a:xfrm>
              <a:off x="2292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29" name="Rectangle 80"/>
            <p:cNvSpPr>
              <a:spLocks noChangeArrowheads="1"/>
            </p:cNvSpPr>
            <p:nvPr/>
          </p:nvSpPr>
          <p:spPr bwMode="auto">
            <a:xfrm>
              <a:off x="2295" y="3171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230" name="Rectangle 81"/>
            <p:cNvSpPr>
              <a:spLocks noChangeArrowheads="1"/>
            </p:cNvSpPr>
            <p:nvPr/>
          </p:nvSpPr>
          <p:spPr bwMode="auto">
            <a:xfrm>
              <a:off x="1545" y="3312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231" name="Line 82"/>
            <p:cNvSpPr>
              <a:spLocks noChangeShapeType="1"/>
            </p:cNvSpPr>
            <p:nvPr/>
          </p:nvSpPr>
          <p:spPr bwMode="auto">
            <a:xfrm>
              <a:off x="1600" y="3367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32" name="Rectangle 83"/>
            <p:cNvSpPr>
              <a:spLocks noChangeArrowheads="1"/>
            </p:cNvSpPr>
            <p:nvPr/>
          </p:nvSpPr>
          <p:spPr bwMode="auto">
            <a:xfrm>
              <a:off x="1571" y="2839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233" name="Line 84"/>
            <p:cNvSpPr>
              <a:spLocks noChangeShapeType="1"/>
            </p:cNvSpPr>
            <p:nvPr/>
          </p:nvSpPr>
          <p:spPr bwMode="auto">
            <a:xfrm>
              <a:off x="1600" y="2893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34" name="Rectangle 85"/>
            <p:cNvSpPr>
              <a:spLocks noChangeArrowheads="1"/>
            </p:cNvSpPr>
            <p:nvPr/>
          </p:nvSpPr>
          <p:spPr bwMode="auto">
            <a:xfrm>
              <a:off x="1571" y="2600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235" name="Line 86"/>
            <p:cNvSpPr>
              <a:spLocks noChangeShapeType="1"/>
            </p:cNvSpPr>
            <p:nvPr/>
          </p:nvSpPr>
          <p:spPr bwMode="auto">
            <a:xfrm>
              <a:off x="1600" y="2654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36" name="Rectangle 87"/>
            <p:cNvSpPr>
              <a:spLocks noChangeArrowheads="1"/>
            </p:cNvSpPr>
            <p:nvPr/>
          </p:nvSpPr>
          <p:spPr bwMode="auto">
            <a:xfrm>
              <a:off x="1571" y="2360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237" name="Line 88"/>
            <p:cNvSpPr>
              <a:spLocks noChangeShapeType="1"/>
            </p:cNvSpPr>
            <p:nvPr/>
          </p:nvSpPr>
          <p:spPr bwMode="auto">
            <a:xfrm>
              <a:off x="1600" y="2415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38" name="Rectangle 89"/>
            <p:cNvSpPr>
              <a:spLocks noChangeArrowheads="1"/>
            </p:cNvSpPr>
            <p:nvPr/>
          </p:nvSpPr>
          <p:spPr bwMode="auto">
            <a:xfrm>
              <a:off x="1571" y="2126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239" name="Line 90"/>
            <p:cNvSpPr>
              <a:spLocks noChangeShapeType="1"/>
            </p:cNvSpPr>
            <p:nvPr/>
          </p:nvSpPr>
          <p:spPr bwMode="auto">
            <a:xfrm>
              <a:off x="1600" y="2181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40" name="Rectangle 91"/>
            <p:cNvSpPr>
              <a:spLocks noChangeArrowheads="1"/>
            </p:cNvSpPr>
            <p:nvPr/>
          </p:nvSpPr>
          <p:spPr bwMode="auto">
            <a:xfrm>
              <a:off x="1571" y="1887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2241" name="Line 92"/>
            <p:cNvSpPr>
              <a:spLocks noChangeShapeType="1"/>
            </p:cNvSpPr>
            <p:nvPr/>
          </p:nvSpPr>
          <p:spPr bwMode="auto">
            <a:xfrm>
              <a:off x="1600" y="1941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42" name="Rectangle 93"/>
            <p:cNvSpPr>
              <a:spLocks noChangeArrowheads="1"/>
            </p:cNvSpPr>
            <p:nvPr/>
          </p:nvSpPr>
          <p:spPr bwMode="auto">
            <a:xfrm>
              <a:off x="1571" y="1647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243" name="Line 94"/>
            <p:cNvSpPr>
              <a:spLocks noChangeShapeType="1"/>
            </p:cNvSpPr>
            <p:nvPr/>
          </p:nvSpPr>
          <p:spPr bwMode="auto">
            <a:xfrm>
              <a:off x="1600" y="1702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44" name="Rectangle 95"/>
            <p:cNvSpPr>
              <a:spLocks noChangeArrowheads="1"/>
            </p:cNvSpPr>
            <p:nvPr/>
          </p:nvSpPr>
          <p:spPr bwMode="auto">
            <a:xfrm>
              <a:off x="1571" y="1408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2245" name="Line 96"/>
            <p:cNvSpPr>
              <a:spLocks noChangeShapeType="1"/>
            </p:cNvSpPr>
            <p:nvPr/>
          </p:nvSpPr>
          <p:spPr bwMode="auto">
            <a:xfrm>
              <a:off x="1600" y="1462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46" name="Rectangle 97"/>
            <p:cNvSpPr>
              <a:spLocks noChangeArrowheads="1"/>
            </p:cNvSpPr>
            <p:nvPr/>
          </p:nvSpPr>
          <p:spPr bwMode="auto">
            <a:xfrm>
              <a:off x="1571" y="1174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247" name="Line 98"/>
            <p:cNvSpPr>
              <a:spLocks noChangeShapeType="1"/>
            </p:cNvSpPr>
            <p:nvPr/>
          </p:nvSpPr>
          <p:spPr bwMode="auto">
            <a:xfrm>
              <a:off x="1600" y="1228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48" name="Rectangle 99"/>
            <p:cNvSpPr>
              <a:spLocks noChangeArrowheads="1"/>
            </p:cNvSpPr>
            <p:nvPr/>
          </p:nvSpPr>
          <p:spPr bwMode="auto">
            <a:xfrm>
              <a:off x="-189" y="983"/>
              <a:ext cx="2709" cy="2629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66739"/>
            <a:ext cx="7467600" cy="133508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400" dirty="0"/>
              <a:t>Ex: Given the following equations</a:t>
            </a:r>
            <a:br>
              <a:rPr lang="en-CA" sz="2200" dirty="0"/>
            </a:br>
            <a:br>
              <a:rPr lang="en-CA" sz="2200" dirty="0"/>
            </a:br>
            <a:br>
              <a:rPr lang="en-CA" sz="2200" dirty="0"/>
            </a:br>
            <a:r>
              <a:rPr lang="en-CA" sz="2200" dirty="0"/>
              <a:t>a) Graph both equations,</a:t>
            </a:r>
            <a:br>
              <a:rPr lang="en-CA" sz="2200" dirty="0"/>
            </a:br>
            <a:r>
              <a:rPr lang="en-CA" sz="2200" dirty="0"/>
              <a:t>b) Indicate what translations occurred </a:t>
            </a:r>
          </a:p>
        </p:txBody>
      </p:sp>
      <p:graphicFrame>
        <p:nvGraphicFramePr>
          <p:cNvPr id="2050" name="Object 105"/>
          <p:cNvGraphicFramePr>
            <a:graphicFrameLocks noChangeAspect="1"/>
          </p:cNvGraphicFramePr>
          <p:nvPr/>
        </p:nvGraphicFramePr>
        <p:xfrm>
          <a:off x="2403476" y="712789"/>
          <a:ext cx="123507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113" imgH="241195" progId="Equation.DSMT4">
                  <p:embed/>
                </p:oleObj>
              </mc:Choice>
              <mc:Fallback>
                <p:oleObj name="Equation" r:id="rId4" imgW="660113" imgH="241195" progId="Equation.DSMT4">
                  <p:embed/>
                  <p:pic>
                    <p:nvPicPr>
                      <p:cNvPr id="2050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3476" y="712789"/>
                        <a:ext cx="1235075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676651" y="631826"/>
          <a:ext cx="1554163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12447" imgH="291973" progId="Equation.DSMT4">
                  <p:embed/>
                </p:oleObj>
              </mc:Choice>
              <mc:Fallback>
                <p:oleObj name="Equation" r:id="rId6" imgW="812447" imgH="291973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651" y="631826"/>
                        <a:ext cx="1554163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Freeform 135"/>
          <p:cNvSpPr>
            <a:spLocks/>
          </p:cNvSpPr>
          <p:nvPr/>
        </p:nvSpPr>
        <p:spPr bwMode="auto">
          <a:xfrm>
            <a:off x="3222626" y="2424114"/>
            <a:ext cx="1508125" cy="2644775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6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pSp>
        <p:nvGrpSpPr>
          <p:cNvPr id="4" name="Group 7"/>
          <p:cNvGrpSpPr>
            <a:grpSpLocks noChangeAspect="1"/>
          </p:cNvGrpSpPr>
          <p:nvPr/>
        </p:nvGrpSpPr>
        <p:grpSpPr bwMode="auto">
          <a:xfrm>
            <a:off x="5319713" y="2535239"/>
            <a:ext cx="3073566" cy="3132137"/>
            <a:chOff x="-192" y="973"/>
            <a:chExt cx="2725" cy="2644"/>
          </a:xfrm>
        </p:grpSpPr>
        <p:sp>
          <p:nvSpPr>
            <p:cNvPr id="2063" name="AutoShape 6"/>
            <p:cNvSpPr>
              <a:spLocks noChangeAspect="1" noChangeArrowheads="1" noTextEdit="1"/>
            </p:cNvSpPr>
            <p:nvPr/>
          </p:nvSpPr>
          <p:spPr bwMode="auto">
            <a:xfrm>
              <a:off x="-192" y="978"/>
              <a:ext cx="2715" cy="26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4" name="Rectangle 8"/>
            <p:cNvSpPr>
              <a:spLocks noChangeArrowheads="1"/>
            </p:cNvSpPr>
            <p:nvPr/>
          </p:nvSpPr>
          <p:spPr bwMode="auto">
            <a:xfrm>
              <a:off x="-189" y="983"/>
              <a:ext cx="2709" cy="2629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65" name="Line 9"/>
            <p:cNvSpPr>
              <a:spLocks noChangeShapeType="1"/>
            </p:cNvSpPr>
            <p:nvPr/>
          </p:nvSpPr>
          <p:spPr bwMode="auto">
            <a:xfrm flipV="1">
              <a:off x="36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6" name="Line 10"/>
            <p:cNvSpPr>
              <a:spLocks noChangeShapeType="1"/>
            </p:cNvSpPr>
            <p:nvPr/>
          </p:nvSpPr>
          <p:spPr bwMode="auto">
            <a:xfrm flipV="1">
              <a:off x="39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7" name="Line 11"/>
            <p:cNvSpPr>
              <a:spLocks noChangeShapeType="1"/>
            </p:cNvSpPr>
            <p:nvPr/>
          </p:nvSpPr>
          <p:spPr bwMode="auto">
            <a:xfrm flipV="1">
              <a:off x="261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8" name="Line 12"/>
            <p:cNvSpPr>
              <a:spLocks noChangeShapeType="1"/>
            </p:cNvSpPr>
            <p:nvPr/>
          </p:nvSpPr>
          <p:spPr bwMode="auto">
            <a:xfrm flipV="1">
              <a:off x="264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9" name="Line 13"/>
            <p:cNvSpPr>
              <a:spLocks noChangeShapeType="1"/>
            </p:cNvSpPr>
            <p:nvPr/>
          </p:nvSpPr>
          <p:spPr bwMode="auto">
            <a:xfrm flipV="1">
              <a:off x="487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0" name="Line 14"/>
            <p:cNvSpPr>
              <a:spLocks noChangeShapeType="1"/>
            </p:cNvSpPr>
            <p:nvPr/>
          </p:nvSpPr>
          <p:spPr bwMode="auto">
            <a:xfrm flipV="1">
              <a:off x="489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1" name="Line 15"/>
            <p:cNvSpPr>
              <a:spLocks noChangeShapeType="1"/>
            </p:cNvSpPr>
            <p:nvPr/>
          </p:nvSpPr>
          <p:spPr bwMode="auto">
            <a:xfrm flipV="1">
              <a:off x="712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2" name="Line 16"/>
            <p:cNvSpPr>
              <a:spLocks noChangeShapeType="1"/>
            </p:cNvSpPr>
            <p:nvPr/>
          </p:nvSpPr>
          <p:spPr bwMode="auto">
            <a:xfrm flipV="1">
              <a:off x="715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3" name="Line 17"/>
            <p:cNvSpPr>
              <a:spLocks noChangeShapeType="1"/>
            </p:cNvSpPr>
            <p:nvPr/>
          </p:nvSpPr>
          <p:spPr bwMode="auto">
            <a:xfrm flipV="1">
              <a:off x="937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4" name="Line 18"/>
            <p:cNvSpPr>
              <a:spLocks noChangeShapeType="1"/>
            </p:cNvSpPr>
            <p:nvPr/>
          </p:nvSpPr>
          <p:spPr bwMode="auto">
            <a:xfrm flipV="1">
              <a:off x="940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5" name="Line 19"/>
            <p:cNvSpPr>
              <a:spLocks noChangeShapeType="1"/>
            </p:cNvSpPr>
            <p:nvPr/>
          </p:nvSpPr>
          <p:spPr bwMode="auto">
            <a:xfrm flipV="1">
              <a:off x="1163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6" name="Line 20"/>
            <p:cNvSpPr>
              <a:spLocks noChangeShapeType="1"/>
            </p:cNvSpPr>
            <p:nvPr/>
          </p:nvSpPr>
          <p:spPr bwMode="auto">
            <a:xfrm flipV="1">
              <a:off x="1166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7" name="Line 21"/>
            <p:cNvSpPr>
              <a:spLocks noChangeShapeType="1"/>
            </p:cNvSpPr>
            <p:nvPr/>
          </p:nvSpPr>
          <p:spPr bwMode="auto">
            <a:xfrm flipV="1">
              <a:off x="1388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8" name="Line 22"/>
            <p:cNvSpPr>
              <a:spLocks noChangeShapeType="1"/>
            </p:cNvSpPr>
            <p:nvPr/>
          </p:nvSpPr>
          <p:spPr bwMode="auto">
            <a:xfrm flipV="1">
              <a:off x="1391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9" name="Line 23"/>
            <p:cNvSpPr>
              <a:spLocks noChangeShapeType="1"/>
            </p:cNvSpPr>
            <p:nvPr/>
          </p:nvSpPr>
          <p:spPr bwMode="auto">
            <a:xfrm flipV="1">
              <a:off x="1839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0" name="Line 24"/>
            <p:cNvSpPr>
              <a:spLocks noChangeShapeType="1"/>
            </p:cNvSpPr>
            <p:nvPr/>
          </p:nvSpPr>
          <p:spPr bwMode="auto">
            <a:xfrm flipV="1">
              <a:off x="1842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1" name="Line 25"/>
            <p:cNvSpPr>
              <a:spLocks noChangeShapeType="1"/>
            </p:cNvSpPr>
            <p:nvPr/>
          </p:nvSpPr>
          <p:spPr bwMode="auto">
            <a:xfrm flipV="1">
              <a:off x="2064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2" name="Line 26"/>
            <p:cNvSpPr>
              <a:spLocks noChangeShapeType="1"/>
            </p:cNvSpPr>
            <p:nvPr/>
          </p:nvSpPr>
          <p:spPr bwMode="auto">
            <a:xfrm flipV="1">
              <a:off x="2067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3" name="Line 27"/>
            <p:cNvSpPr>
              <a:spLocks noChangeShapeType="1"/>
            </p:cNvSpPr>
            <p:nvPr/>
          </p:nvSpPr>
          <p:spPr bwMode="auto">
            <a:xfrm flipV="1">
              <a:off x="2290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4" name="Line 28"/>
            <p:cNvSpPr>
              <a:spLocks noChangeShapeType="1"/>
            </p:cNvSpPr>
            <p:nvPr/>
          </p:nvSpPr>
          <p:spPr bwMode="auto">
            <a:xfrm flipV="1">
              <a:off x="2292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5" name="Line 29"/>
            <p:cNvSpPr>
              <a:spLocks noChangeShapeType="1"/>
            </p:cNvSpPr>
            <p:nvPr/>
          </p:nvSpPr>
          <p:spPr bwMode="auto">
            <a:xfrm>
              <a:off x="-187" y="3361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6" name="Line 30"/>
            <p:cNvSpPr>
              <a:spLocks noChangeShapeType="1"/>
            </p:cNvSpPr>
            <p:nvPr/>
          </p:nvSpPr>
          <p:spPr bwMode="auto">
            <a:xfrm>
              <a:off x="-187" y="3367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7" name="Line 31"/>
            <p:cNvSpPr>
              <a:spLocks noChangeShapeType="1"/>
            </p:cNvSpPr>
            <p:nvPr/>
          </p:nvSpPr>
          <p:spPr bwMode="auto">
            <a:xfrm>
              <a:off x="-187" y="2888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8" name="Line 32"/>
            <p:cNvSpPr>
              <a:spLocks noChangeShapeType="1"/>
            </p:cNvSpPr>
            <p:nvPr/>
          </p:nvSpPr>
          <p:spPr bwMode="auto">
            <a:xfrm>
              <a:off x="-187" y="2893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9" name="Line 33"/>
            <p:cNvSpPr>
              <a:spLocks noChangeShapeType="1"/>
            </p:cNvSpPr>
            <p:nvPr/>
          </p:nvSpPr>
          <p:spPr bwMode="auto">
            <a:xfrm>
              <a:off x="-187" y="2648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0" name="Line 34"/>
            <p:cNvSpPr>
              <a:spLocks noChangeShapeType="1"/>
            </p:cNvSpPr>
            <p:nvPr/>
          </p:nvSpPr>
          <p:spPr bwMode="auto">
            <a:xfrm>
              <a:off x="-187" y="2654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1" name="Line 35"/>
            <p:cNvSpPr>
              <a:spLocks noChangeShapeType="1"/>
            </p:cNvSpPr>
            <p:nvPr/>
          </p:nvSpPr>
          <p:spPr bwMode="auto">
            <a:xfrm>
              <a:off x="-187" y="2409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2" name="Line 36"/>
            <p:cNvSpPr>
              <a:spLocks noChangeShapeType="1"/>
            </p:cNvSpPr>
            <p:nvPr/>
          </p:nvSpPr>
          <p:spPr bwMode="auto">
            <a:xfrm>
              <a:off x="-187" y="2415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3" name="Line 37"/>
            <p:cNvSpPr>
              <a:spLocks noChangeShapeType="1"/>
            </p:cNvSpPr>
            <p:nvPr/>
          </p:nvSpPr>
          <p:spPr bwMode="auto">
            <a:xfrm>
              <a:off x="-187" y="2175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4" name="Line 38"/>
            <p:cNvSpPr>
              <a:spLocks noChangeShapeType="1"/>
            </p:cNvSpPr>
            <p:nvPr/>
          </p:nvSpPr>
          <p:spPr bwMode="auto">
            <a:xfrm>
              <a:off x="-187" y="2181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5" name="Line 39"/>
            <p:cNvSpPr>
              <a:spLocks noChangeShapeType="1"/>
            </p:cNvSpPr>
            <p:nvPr/>
          </p:nvSpPr>
          <p:spPr bwMode="auto">
            <a:xfrm>
              <a:off x="-187" y="1936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6" name="Line 40"/>
            <p:cNvSpPr>
              <a:spLocks noChangeShapeType="1"/>
            </p:cNvSpPr>
            <p:nvPr/>
          </p:nvSpPr>
          <p:spPr bwMode="auto">
            <a:xfrm>
              <a:off x="-187" y="1941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7" name="Line 41"/>
            <p:cNvSpPr>
              <a:spLocks noChangeShapeType="1"/>
            </p:cNvSpPr>
            <p:nvPr/>
          </p:nvSpPr>
          <p:spPr bwMode="auto">
            <a:xfrm>
              <a:off x="-187" y="1696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8" name="Line 42"/>
            <p:cNvSpPr>
              <a:spLocks noChangeShapeType="1"/>
            </p:cNvSpPr>
            <p:nvPr/>
          </p:nvSpPr>
          <p:spPr bwMode="auto">
            <a:xfrm>
              <a:off x="-187" y="1702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9" name="Line 43"/>
            <p:cNvSpPr>
              <a:spLocks noChangeShapeType="1"/>
            </p:cNvSpPr>
            <p:nvPr/>
          </p:nvSpPr>
          <p:spPr bwMode="auto">
            <a:xfrm>
              <a:off x="-187" y="1457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0" name="Line 44"/>
            <p:cNvSpPr>
              <a:spLocks noChangeShapeType="1"/>
            </p:cNvSpPr>
            <p:nvPr/>
          </p:nvSpPr>
          <p:spPr bwMode="auto">
            <a:xfrm>
              <a:off x="-187" y="1462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1" name="Line 45"/>
            <p:cNvSpPr>
              <a:spLocks noChangeShapeType="1"/>
            </p:cNvSpPr>
            <p:nvPr/>
          </p:nvSpPr>
          <p:spPr bwMode="auto">
            <a:xfrm>
              <a:off x="-187" y="1223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2" name="Line 46"/>
            <p:cNvSpPr>
              <a:spLocks noChangeShapeType="1"/>
            </p:cNvSpPr>
            <p:nvPr/>
          </p:nvSpPr>
          <p:spPr bwMode="auto">
            <a:xfrm>
              <a:off x="-187" y="1228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3" name="Line 47"/>
            <p:cNvSpPr>
              <a:spLocks noChangeShapeType="1"/>
            </p:cNvSpPr>
            <p:nvPr/>
          </p:nvSpPr>
          <p:spPr bwMode="auto">
            <a:xfrm>
              <a:off x="-187" y="3122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4" name="Line 48"/>
            <p:cNvSpPr>
              <a:spLocks noChangeShapeType="1"/>
            </p:cNvSpPr>
            <p:nvPr/>
          </p:nvSpPr>
          <p:spPr bwMode="auto">
            <a:xfrm>
              <a:off x="-187" y="3127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5" name="Line 49"/>
            <p:cNvSpPr>
              <a:spLocks noChangeShapeType="1"/>
            </p:cNvSpPr>
            <p:nvPr/>
          </p:nvSpPr>
          <p:spPr bwMode="auto">
            <a:xfrm>
              <a:off x="-187" y="3133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6" name="Line 50"/>
            <p:cNvSpPr>
              <a:spLocks noChangeShapeType="1"/>
            </p:cNvSpPr>
            <p:nvPr/>
          </p:nvSpPr>
          <p:spPr bwMode="auto">
            <a:xfrm>
              <a:off x="-187" y="3138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7" name="Rectangle 51"/>
            <p:cNvSpPr>
              <a:spLocks noChangeArrowheads="1"/>
            </p:cNvSpPr>
            <p:nvPr/>
          </p:nvSpPr>
          <p:spPr bwMode="auto">
            <a:xfrm>
              <a:off x="2468" y="2958"/>
              <a:ext cx="6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108" name="Freeform 52"/>
            <p:cNvSpPr>
              <a:spLocks/>
            </p:cNvSpPr>
            <p:nvPr/>
          </p:nvSpPr>
          <p:spPr bwMode="auto">
            <a:xfrm>
              <a:off x="2491" y="3084"/>
              <a:ext cx="24" cy="98"/>
            </a:xfrm>
            <a:custGeom>
              <a:avLst/>
              <a:gdLst>
                <a:gd name="T0" fmla="*/ 0 w 24"/>
                <a:gd name="T1" fmla="*/ 0 h 98"/>
                <a:gd name="T2" fmla="*/ 24 w 24"/>
                <a:gd name="T3" fmla="*/ 49 h 98"/>
                <a:gd name="T4" fmla="*/ 0 w 24"/>
                <a:gd name="T5" fmla="*/ 98 h 98"/>
                <a:gd name="T6" fmla="*/ 0 w 24"/>
                <a:gd name="T7" fmla="*/ 0 h 9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98"/>
                <a:gd name="T14" fmla="*/ 24 w 24"/>
                <a:gd name="T15" fmla="*/ 98 h 9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98">
                  <a:moveTo>
                    <a:pt x="0" y="0"/>
                  </a:moveTo>
                  <a:lnTo>
                    <a:pt x="24" y="49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9" name="Line 53"/>
            <p:cNvSpPr>
              <a:spLocks noChangeShapeType="1"/>
            </p:cNvSpPr>
            <p:nvPr/>
          </p:nvSpPr>
          <p:spPr bwMode="auto">
            <a:xfrm flipV="1">
              <a:off x="1611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0" name="Line 54"/>
            <p:cNvSpPr>
              <a:spLocks noChangeShapeType="1"/>
            </p:cNvSpPr>
            <p:nvPr/>
          </p:nvSpPr>
          <p:spPr bwMode="auto">
            <a:xfrm flipV="1">
              <a:off x="1614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1" name="Line 55"/>
            <p:cNvSpPr>
              <a:spLocks noChangeShapeType="1"/>
            </p:cNvSpPr>
            <p:nvPr/>
          </p:nvSpPr>
          <p:spPr bwMode="auto">
            <a:xfrm flipV="1">
              <a:off x="1616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2" name="Line 56"/>
            <p:cNvSpPr>
              <a:spLocks noChangeShapeType="1"/>
            </p:cNvSpPr>
            <p:nvPr/>
          </p:nvSpPr>
          <p:spPr bwMode="auto">
            <a:xfrm flipV="1">
              <a:off x="1619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3" name="Rectangle 57"/>
            <p:cNvSpPr>
              <a:spLocks noChangeArrowheads="1"/>
            </p:cNvSpPr>
            <p:nvPr/>
          </p:nvSpPr>
          <p:spPr bwMode="auto">
            <a:xfrm>
              <a:off x="1648" y="973"/>
              <a:ext cx="6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114" name="Freeform 58"/>
            <p:cNvSpPr>
              <a:spLocks/>
            </p:cNvSpPr>
            <p:nvPr/>
          </p:nvSpPr>
          <p:spPr bwMode="auto">
            <a:xfrm>
              <a:off x="1592" y="989"/>
              <a:ext cx="48" cy="49"/>
            </a:xfrm>
            <a:custGeom>
              <a:avLst/>
              <a:gdLst>
                <a:gd name="T0" fmla="*/ 0 w 48"/>
                <a:gd name="T1" fmla="*/ 49 h 49"/>
                <a:gd name="T2" fmla="*/ 24 w 48"/>
                <a:gd name="T3" fmla="*/ 0 h 49"/>
                <a:gd name="T4" fmla="*/ 48 w 48"/>
                <a:gd name="T5" fmla="*/ 49 h 49"/>
                <a:gd name="T6" fmla="*/ 0 w 48"/>
                <a:gd name="T7" fmla="*/ 49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"/>
                <a:gd name="T13" fmla="*/ 0 h 49"/>
                <a:gd name="T14" fmla="*/ 48 w 48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" h="49">
                  <a:moveTo>
                    <a:pt x="0" y="49"/>
                  </a:moveTo>
                  <a:lnTo>
                    <a:pt x="24" y="0"/>
                  </a:lnTo>
                  <a:lnTo>
                    <a:pt x="48" y="49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15" name="Rectangle 59"/>
            <p:cNvSpPr>
              <a:spLocks noChangeArrowheads="1"/>
            </p:cNvSpPr>
            <p:nvPr/>
          </p:nvSpPr>
          <p:spPr bwMode="auto">
            <a:xfrm>
              <a:off x="-189" y="983"/>
              <a:ext cx="2709" cy="2629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6" name="Line 60"/>
            <p:cNvSpPr>
              <a:spLocks noChangeShapeType="1"/>
            </p:cNvSpPr>
            <p:nvPr/>
          </p:nvSpPr>
          <p:spPr bwMode="auto">
            <a:xfrm>
              <a:off x="39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7" name="Rectangle 61"/>
            <p:cNvSpPr>
              <a:spLocks noChangeArrowheads="1"/>
            </p:cNvSpPr>
            <p:nvPr/>
          </p:nvSpPr>
          <p:spPr bwMode="auto">
            <a:xfrm>
              <a:off x="12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-7</a:t>
              </a:r>
              <a:endParaRPr lang="en-US"/>
            </a:p>
          </p:txBody>
        </p:sp>
        <p:sp>
          <p:nvSpPr>
            <p:cNvPr id="2118" name="Line 62"/>
            <p:cNvSpPr>
              <a:spLocks noChangeShapeType="1"/>
            </p:cNvSpPr>
            <p:nvPr/>
          </p:nvSpPr>
          <p:spPr bwMode="auto">
            <a:xfrm>
              <a:off x="264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9" name="Rectangle 63"/>
            <p:cNvSpPr>
              <a:spLocks noChangeArrowheads="1"/>
            </p:cNvSpPr>
            <p:nvPr/>
          </p:nvSpPr>
          <p:spPr bwMode="auto">
            <a:xfrm>
              <a:off x="238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2120" name="Line 64"/>
            <p:cNvSpPr>
              <a:spLocks noChangeShapeType="1"/>
            </p:cNvSpPr>
            <p:nvPr/>
          </p:nvSpPr>
          <p:spPr bwMode="auto">
            <a:xfrm>
              <a:off x="489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1" name="Rectangle 65"/>
            <p:cNvSpPr>
              <a:spLocks noChangeArrowheads="1"/>
            </p:cNvSpPr>
            <p:nvPr/>
          </p:nvSpPr>
          <p:spPr bwMode="auto">
            <a:xfrm>
              <a:off x="463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2122" name="Line 66"/>
            <p:cNvSpPr>
              <a:spLocks noChangeShapeType="1"/>
            </p:cNvSpPr>
            <p:nvPr/>
          </p:nvSpPr>
          <p:spPr bwMode="auto">
            <a:xfrm>
              <a:off x="715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3" name="Rectangle 67"/>
            <p:cNvSpPr>
              <a:spLocks noChangeArrowheads="1"/>
            </p:cNvSpPr>
            <p:nvPr/>
          </p:nvSpPr>
          <p:spPr bwMode="auto">
            <a:xfrm>
              <a:off x="688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124" name="Line 68"/>
            <p:cNvSpPr>
              <a:spLocks noChangeShapeType="1"/>
            </p:cNvSpPr>
            <p:nvPr/>
          </p:nvSpPr>
          <p:spPr bwMode="auto">
            <a:xfrm>
              <a:off x="940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5" name="Rectangle 69"/>
            <p:cNvSpPr>
              <a:spLocks noChangeArrowheads="1"/>
            </p:cNvSpPr>
            <p:nvPr/>
          </p:nvSpPr>
          <p:spPr bwMode="auto">
            <a:xfrm>
              <a:off x="914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2126" name="Line 70"/>
            <p:cNvSpPr>
              <a:spLocks noChangeShapeType="1"/>
            </p:cNvSpPr>
            <p:nvPr/>
          </p:nvSpPr>
          <p:spPr bwMode="auto">
            <a:xfrm>
              <a:off x="1166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7" name="Rectangle 71"/>
            <p:cNvSpPr>
              <a:spLocks noChangeArrowheads="1"/>
            </p:cNvSpPr>
            <p:nvPr/>
          </p:nvSpPr>
          <p:spPr bwMode="auto">
            <a:xfrm>
              <a:off x="1139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128" name="Line 72"/>
            <p:cNvSpPr>
              <a:spLocks noChangeShapeType="1"/>
            </p:cNvSpPr>
            <p:nvPr/>
          </p:nvSpPr>
          <p:spPr bwMode="auto">
            <a:xfrm>
              <a:off x="1391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9" name="Rectangle 73"/>
            <p:cNvSpPr>
              <a:spLocks noChangeArrowheads="1"/>
            </p:cNvSpPr>
            <p:nvPr/>
          </p:nvSpPr>
          <p:spPr bwMode="auto">
            <a:xfrm>
              <a:off x="1364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130" name="Rectangle 74"/>
            <p:cNvSpPr>
              <a:spLocks noChangeArrowheads="1"/>
            </p:cNvSpPr>
            <p:nvPr/>
          </p:nvSpPr>
          <p:spPr bwMode="auto">
            <a:xfrm>
              <a:off x="1627" y="3171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131" name="Line 75"/>
            <p:cNvSpPr>
              <a:spLocks noChangeShapeType="1"/>
            </p:cNvSpPr>
            <p:nvPr/>
          </p:nvSpPr>
          <p:spPr bwMode="auto">
            <a:xfrm>
              <a:off x="1842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2" name="Rectangle 76"/>
            <p:cNvSpPr>
              <a:spLocks noChangeArrowheads="1"/>
            </p:cNvSpPr>
            <p:nvPr/>
          </p:nvSpPr>
          <p:spPr bwMode="auto">
            <a:xfrm>
              <a:off x="1844" y="3171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133" name="Line 77"/>
            <p:cNvSpPr>
              <a:spLocks noChangeShapeType="1"/>
            </p:cNvSpPr>
            <p:nvPr/>
          </p:nvSpPr>
          <p:spPr bwMode="auto">
            <a:xfrm>
              <a:off x="2067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4" name="Rectangle 78"/>
            <p:cNvSpPr>
              <a:spLocks noChangeArrowheads="1"/>
            </p:cNvSpPr>
            <p:nvPr/>
          </p:nvSpPr>
          <p:spPr bwMode="auto">
            <a:xfrm>
              <a:off x="2070" y="3171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135" name="Line 79"/>
            <p:cNvSpPr>
              <a:spLocks noChangeShapeType="1"/>
            </p:cNvSpPr>
            <p:nvPr/>
          </p:nvSpPr>
          <p:spPr bwMode="auto">
            <a:xfrm>
              <a:off x="2292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6" name="Rectangle 80"/>
            <p:cNvSpPr>
              <a:spLocks noChangeArrowheads="1"/>
            </p:cNvSpPr>
            <p:nvPr/>
          </p:nvSpPr>
          <p:spPr bwMode="auto">
            <a:xfrm>
              <a:off x="2295" y="3171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137" name="Rectangle 81"/>
            <p:cNvSpPr>
              <a:spLocks noChangeArrowheads="1"/>
            </p:cNvSpPr>
            <p:nvPr/>
          </p:nvSpPr>
          <p:spPr bwMode="auto">
            <a:xfrm>
              <a:off x="1545" y="3312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138" name="Line 82"/>
            <p:cNvSpPr>
              <a:spLocks noChangeShapeType="1"/>
            </p:cNvSpPr>
            <p:nvPr/>
          </p:nvSpPr>
          <p:spPr bwMode="auto">
            <a:xfrm>
              <a:off x="1600" y="3367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9" name="Rectangle 83"/>
            <p:cNvSpPr>
              <a:spLocks noChangeArrowheads="1"/>
            </p:cNvSpPr>
            <p:nvPr/>
          </p:nvSpPr>
          <p:spPr bwMode="auto">
            <a:xfrm>
              <a:off x="1571" y="2839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140" name="Line 84"/>
            <p:cNvSpPr>
              <a:spLocks noChangeShapeType="1"/>
            </p:cNvSpPr>
            <p:nvPr/>
          </p:nvSpPr>
          <p:spPr bwMode="auto">
            <a:xfrm>
              <a:off x="1600" y="2893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1" name="Rectangle 85"/>
            <p:cNvSpPr>
              <a:spLocks noChangeArrowheads="1"/>
            </p:cNvSpPr>
            <p:nvPr/>
          </p:nvSpPr>
          <p:spPr bwMode="auto">
            <a:xfrm>
              <a:off x="1571" y="2600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142" name="Line 86"/>
            <p:cNvSpPr>
              <a:spLocks noChangeShapeType="1"/>
            </p:cNvSpPr>
            <p:nvPr/>
          </p:nvSpPr>
          <p:spPr bwMode="auto">
            <a:xfrm>
              <a:off x="1600" y="2654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3" name="Rectangle 87"/>
            <p:cNvSpPr>
              <a:spLocks noChangeArrowheads="1"/>
            </p:cNvSpPr>
            <p:nvPr/>
          </p:nvSpPr>
          <p:spPr bwMode="auto">
            <a:xfrm>
              <a:off x="1571" y="2360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144" name="Line 88"/>
            <p:cNvSpPr>
              <a:spLocks noChangeShapeType="1"/>
            </p:cNvSpPr>
            <p:nvPr/>
          </p:nvSpPr>
          <p:spPr bwMode="auto">
            <a:xfrm>
              <a:off x="1600" y="2415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5" name="Rectangle 89"/>
            <p:cNvSpPr>
              <a:spLocks noChangeArrowheads="1"/>
            </p:cNvSpPr>
            <p:nvPr/>
          </p:nvSpPr>
          <p:spPr bwMode="auto">
            <a:xfrm>
              <a:off x="1571" y="2126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146" name="Line 90"/>
            <p:cNvSpPr>
              <a:spLocks noChangeShapeType="1"/>
            </p:cNvSpPr>
            <p:nvPr/>
          </p:nvSpPr>
          <p:spPr bwMode="auto">
            <a:xfrm>
              <a:off x="1600" y="2181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7" name="Rectangle 91"/>
            <p:cNvSpPr>
              <a:spLocks noChangeArrowheads="1"/>
            </p:cNvSpPr>
            <p:nvPr/>
          </p:nvSpPr>
          <p:spPr bwMode="auto">
            <a:xfrm>
              <a:off x="1571" y="1887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2148" name="Line 92"/>
            <p:cNvSpPr>
              <a:spLocks noChangeShapeType="1"/>
            </p:cNvSpPr>
            <p:nvPr/>
          </p:nvSpPr>
          <p:spPr bwMode="auto">
            <a:xfrm>
              <a:off x="1600" y="1941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9" name="Rectangle 93"/>
            <p:cNvSpPr>
              <a:spLocks noChangeArrowheads="1"/>
            </p:cNvSpPr>
            <p:nvPr/>
          </p:nvSpPr>
          <p:spPr bwMode="auto">
            <a:xfrm>
              <a:off x="1571" y="1647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150" name="Line 94"/>
            <p:cNvSpPr>
              <a:spLocks noChangeShapeType="1"/>
            </p:cNvSpPr>
            <p:nvPr/>
          </p:nvSpPr>
          <p:spPr bwMode="auto">
            <a:xfrm>
              <a:off x="1600" y="1702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1" name="Rectangle 95"/>
            <p:cNvSpPr>
              <a:spLocks noChangeArrowheads="1"/>
            </p:cNvSpPr>
            <p:nvPr/>
          </p:nvSpPr>
          <p:spPr bwMode="auto">
            <a:xfrm>
              <a:off x="1571" y="1408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2152" name="Line 96"/>
            <p:cNvSpPr>
              <a:spLocks noChangeShapeType="1"/>
            </p:cNvSpPr>
            <p:nvPr/>
          </p:nvSpPr>
          <p:spPr bwMode="auto">
            <a:xfrm>
              <a:off x="1600" y="1462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3" name="Rectangle 97"/>
            <p:cNvSpPr>
              <a:spLocks noChangeArrowheads="1"/>
            </p:cNvSpPr>
            <p:nvPr/>
          </p:nvSpPr>
          <p:spPr bwMode="auto">
            <a:xfrm>
              <a:off x="1571" y="1174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154" name="Line 98"/>
            <p:cNvSpPr>
              <a:spLocks noChangeShapeType="1"/>
            </p:cNvSpPr>
            <p:nvPr/>
          </p:nvSpPr>
          <p:spPr bwMode="auto">
            <a:xfrm>
              <a:off x="1600" y="1228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5" name="Rectangle 99"/>
            <p:cNvSpPr>
              <a:spLocks noChangeArrowheads="1"/>
            </p:cNvSpPr>
            <p:nvPr/>
          </p:nvSpPr>
          <p:spPr bwMode="auto">
            <a:xfrm>
              <a:off x="-189" y="983"/>
              <a:ext cx="2709" cy="2629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060" name="Freeform 135"/>
          <p:cNvSpPr>
            <a:spLocks/>
          </p:cNvSpPr>
          <p:nvPr/>
        </p:nvSpPr>
        <p:spPr bwMode="auto">
          <a:xfrm>
            <a:off x="5595939" y="2466976"/>
            <a:ext cx="1493837" cy="2632075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222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424238" y="2011364"/>
          <a:ext cx="83185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4307" imgH="241195" progId="Equation.DSMT4">
                  <p:embed/>
                </p:oleObj>
              </mc:Choice>
              <mc:Fallback>
                <p:oleObj name="Equation" r:id="rId8" imgW="444307" imgH="241195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4238" y="2011364"/>
                        <a:ext cx="831850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745163" y="1989139"/>
          <a:ext cx="1554162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447" imgH="291973" progId="Equation.DSMT4">
                  <p:embed/>
                </p:oleObj>
              </mc:Choice>
              <mc:Fallback>
                <p:oleObj name="Equation" r:id="rId10" imgW="812447" imgH="291973" progId="Equation.DSMT4">
                  <p:embed/>
                  <p:pic>
                    <p:nvPicPr>
                      <p:cNvPr id="2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5163" y="1989139"/>
                        <a:ext cx="1554162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133601" y="5716589"/>
          <a:ext cx="188912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85502" imgH="177723" progId="Equation.DSMT4">
                  <p:embed/>
                </p:oleObj>
              </mc:Choice>
              <mc:Fallback>
                <p:oleObj name="Equation" r:id="rId11" imgW="685502" imgH="177723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1" y="5716589"/>
                        <a:ext cx="1889125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0" name="Content Placeholder 2"/>
          <p:cNvSpPr txBox="1">
            <a:spLocks/>
          </p:cNvSpPr>
          <p:nvPr/>
        </p:nvSpPr>
        <p:spPr bwMode="auto">
          <a:xfrm>
            <a:off x="4173539" y="5729288"/>
            <a:ext cx="3170237" cy="939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</a:rPr>
              <a:t>Graph is shifted 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</a:rPr>
              <a:t>4 units to the LEFT</a:t>
            </a:r>
          </a:p>
        </p:txBody>
      </p:sp>
      <p:sp>
        <p:nvSpPr>
          <p:cNvPr id="200" name="Freeform 135"/>
          <p:cNvSpPr>
            <a:spLocks/>
          </p:cNvSpPr>
          <p:nvPr/>
        </p:nvSpPr>
        <p:spPr bwMode="auto">
          <a:xfrm>
            <a:off x="3241676" y="2443164"/>
            <a:ext cx="1495425" cy="2630487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062" name="TextBox 200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13"/>
              </a:rPr>
              <a:t>www.BCMath.ca</a:t>
            </a:r>
            <a:r>
              <a:rPr lang="en-CA" sz="100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2604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1007 0 " pathEditMode="relative" ptsTypes="AA">
                                      <p:cBhvr>
                                        <p:cTn id="41" dur="2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7" grpId="0" animBg="1"/>
      <p:bldP spid="2060" grpId="0" animBg="1"/>
      <p:bldP spid="390" grpId="0" animBg="1"/>
      <p:bldP spid="200" grpId="0" animBg="1"/>
      <p:bldP spid="20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BECE9-55D6-4E1E-9711-B18F4F568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194262"/>
            <a:ext cx="8979768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Vertical Translation: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FDA5447-189B-4FE6-BFC9-410DE0D04B1F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63352" y="904583"/>
                <a:ext cx="10585176" cy="864096"/>
              </a:xfrm>
            </p:spPr>
            <p:txBody>
              <a:bodyPr>
                <a:normAutofit/>
              </a:bodyPr>
              <a:lstStyle/>
              <a:p>
                <a:r>
                  <a:rPr lang="en-CA" sz="2200" dirty="0"/>
                  <a:t>A vertical translation will occur when the “y” variable in a function is replaced with “</a:t>
                </a:r>
                <a14:m>
                  <m:oMath xmlns:m="http://schemas.openxmlformats.org/officeDocument/2006/math"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CA" sz="2200" dirty="0"/>
                  <a:t>”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FDA5447-189B-4FE6-BFC9-410DE0D04B1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63352" y="904583"/>
                <a:ext cx="10585176" cy="864096"/>
              </a:xfrm>
              <a:blipFill>
                <a:blip r:embed="rId4"/>
                <a:stretch>
                  <a:fillRect l="-173" t="-4225" r="-1324" b="-281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72FBEAD-14CD-4783-BB06-8679A0A9FC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2731588"/>
              </p:ext>
            </p:extLst>
          </p:nvPr>
        </p:nvGraphicFramePr>
        <p:xfrm>
          <a:off x="1559496" y="1563851"/>
          <a:ext cx="3106689" cy="915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38000" imgH="482400" progId="Equation.DSMT4">
                  <p:embed/>
                </p:oleObj>
              </mc:Choice>
              <mc:Fallback>
                <p:oleObj name="Equation" r:id="rId5" imgW="1638000" imgH="4824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72FBEAD-14CD-4783-BB06-8679A0A9FC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59496" y="1563851"/>
                        <a:ext cx="3106689" cy="9151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8726472-2FDA-4FAE-A266-8F6AEA25589F}"/>
              </a:ext>
            </a:extLst>
          </p:cNvPr>
          <p:cNvSpPr txBox="1"/>
          <p:nvPr/>
        </p:nvSpPr>
        <p:spPr>
          <a:xfrm>
            <a:off x="4871864" y="161992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Function will translate “k” units DOWN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73CB71-131D-431A-BF08-109BA5463EA8}"/>
              </a:ext>
            </a:extLst>
          </p:cNvPr>
          <p:cNvSpPr txBox="1"/>
          <p:nvPr/>
        </p:nvSpPr>
        <p:spPr>
          <a:xfrm>
            <a:off x="4866854" y="2053887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Function will translate “k” units UP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F823B0C-AAB5-419E-8AC2-D169DE30F375}"/>
              </a:ext>
            </a:extLst>
          </p:cNvPr>
          <p:cNvSpPr txBox="1">
            <a:spLocks/>
          </p:cNvSpPr>
          <p:nvPr/>
        </p:nvSpPr>
        <p:spPr>
          <a:xfrm>
            <a:off x="263352" y="2795667"/>
            <a:ext cx="9937104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Since the “y” variable is often isolated, move the constant “K’ to the right: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9ED6713-527A-4412-8DEA-75C36D9C8822}"/>
              </a:ext>
            </a:extLst>
          </p:cNvPr>
          <p:cNvSpPr txBox="1">
            <a:spLocks/>
          </p:cNvSpPr>
          <p:nvPr/>
        </p:nvSpPr>
        <p:spPr>
          <a:xfrm>
            <a:off x="251012" y="4197646"/>
            <a:ext cx="8496944" cy="52219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Ex: Indicate the translation for each transformation: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9A4A25B8-1054-4692-AA19-03AF0C6288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3411694"/>
              </p:ext>
            </p:extLst>
          </p:nvPr>
        </p:nvGraphicFramePr>
        <p:xfrm>
          <a:off x="174402" y="4719844"/>
          <a:ext cx="2770188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60160" imgH="228600" progId="Equation.DSMT4">
                  <p:embed/>
                </p:oleObj>
              </mc:Choice>
              <mc:Fallback>
                <p:oleObj name="Equation" r:id="rId7" imgW="1460160" imgH="2286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9A4A25B8-1054-4692-AA19-03AF0C6288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4402" y="4719844"/>
                        <a:ext cx="2770188" cy="433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9BE5C50-35C8-4AA0-9BAD-E54AD1F95F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495386"/>
              </p:ext>
            </p:extLst>
          </p:nvPr>
        </p:nvGraphicFramePr>
        <p:xfrm>
          <a:off x="5879976" y="4698975"/>
          <a:ext cx="3856037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31840" imgH="279360" progId="Equation.DSMT4">
                  <p:embed/>
                </p:oleObj>
              </mc:Choice>
              <mc:Fallback>
                <p:oleObj name="Equation" r:id="rId9" imgW="2031840" imgH="2793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A9BE5C50-35C8-4AA0-9BAD-E54AD1F95F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879976" y="4698975"/>
                        <a:ext cx="3856037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3C8D1851-774E-430F-8A30-F248E871B8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3179597"/>
              </p:ext>
            </p:extLst>
          </p:nvPr>
        </p:nvGraphicFramePr>
        <p:xfrm>
          <a:off x="1487488" y="3300370"/>
          <a:ext cx="3106689" cy="915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38000" imgH="482400" progId="Equation.DSMT4">
                  <p:embed/>
                </p:oleObj>
              </mc:Choice>
              <mc:Fallback>
                <p:oleObj name="Equation" r:id="rId11" imgW="1638000" imgH="4824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3C8D1851-774E-430F-8A30-F248E871B8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487488" y="3300370"/>
                        <a:ext cx="3106689" cy="9151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C60CCF93-EF52-49DE-B73D-3154773D548B}"/>
              </a:ext>
            </a:extLst>
          </p:cNvPr>
          <p:cNvSpPr txBox="1"/>
          <p:nvPr/>
        </p:nvSpPr>
        <p:spPr>
          <a:xfrm>
            <a:off x="4876874" y="3313709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Function will translate “k” units DOWN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B921CF-4348-408E-A0D5-23C2F84E5161}"/>
              </a:ext>
            </a:extLst>
          </p:cNvPr>
          <p:cNvSpPr txBox="1"/>
          <p:nvPr/>
        </p:nvSpPr>
        <p:spPr>
          <a:xfrm>
            <a:off x="4871864" y="3747676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Function will translate “k” units UP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51679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1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352" y="224270"/>
            <a:ext cx="11928648" cy="43771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400" dirty="0"/>
              <a:t>Practice: Indicate the Translation for each of the following equations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491214"/>
              </p:ext>
            </p:extLst>
          </p:nvPr>
        </p:nvGraphicFramePr>
        <p:xfrm>
          <a:off x="471364" y="810792"/>
          <a:ext cx="166211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280" imgH="253890" progId="Equation.DSMT4">
                  <p:embed/>
                </p:oleObj>
              </mc:Choice>
              <mc:Fallback>
                <p:oleObj name="Equation" r:id="rId4" imgW="736280" imgH="253890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364" y="810792"/>
                        <a:ext cx="1662112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407796"/>
              </p:ext>
            </p:extLst>
          </p:nvPr>
        </p:nvGraphicFramePr>
        <p:xfrm>
          <a:off x="477714" y="1829966"/>
          <a:ext cx="1490662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60113" imgH="241195" progId="Equation.DSMT4">
                  <p:embed/>
                </p:oleObj>
              </mc:Choice>
              <mc:Fallback>
                <p:oleObj name="Equation" r:id="rId6" imgW="660113" imgH="241195" progId="Equation.DSMT4">
                  <p:embed/>
                  <p:pic>
                    <p:nvPicPr>
                      <p:cNvPr id="61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714" y="1829966"/>
                        <a:ext cx="1490662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3519001"/>
              </p:ext>
            </p:extLst>
          </p:nvPr>
        </p:nvGraphicFramePr>
        <p:xfrm>
          <a:off x="498351" y="2972966"/>
          <a:ext cx="1462088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700" imgH="241300" progId="Equation.DSMT4">
                  <p:embed/>
                </p:oleObj>
              </mc:Choice>
              <mc:Fallback>
                <p:oleObj name="Equation" r:id="rId8" imgW="647700" imgH="241300" progId="Equation.DSMT4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351" y="2972966"/>
                        <a:ext cx="1462088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3487933"/>
              </p:ext>
            </p:extLst>
          </p:nvPr>
        </p:nvGraphicFramePr>
        <p:xfrm>
          <a:off x="490415" y="4427117"/>
          <a:ext cx="151923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2808" imgH="253890" progId="Equation.DSMT4">
                  <p:embed/>
                </p:oleObj>
              </mc:Choice>
              <mc:Fallback>
                <p:oleObj name="Equation" r:id="rId10" imgW="672808" imgH="253890" progId="Equation.DSMT4">
                  <p:embed/>
                  <p:pic>
                    <p:nvPicPr>
                      <p:cNvPr id="61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415" y="4427117"/>
                        <a:ext cx="1519237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585412"/>
              </p:ext>
            </p:extLst>
          </p:nvPr>
        </p:nvGraphicFramePr>
        <p:xfrm>
          <a:off x="2279526" y="983828"/>
          <a:ext cx="458788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024" imgH="152268" progId="Equation.DSMT4">
                  <p:embed/>
                </p:oleObj>
              </mc:Choice>
              <mc:Fallback>
                <p:oleObj name="Equation" r:id="rId12" imgW="203024" imgH="152268" progId="Equation.DSMT4">
                  <p:embed/>
                  <p:pic>
                    <p:nvPicPr>
                      <p:cNvPr id="61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526" y="983828"/>
                        <a:ext cx="458788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658188"/>
              </p:ext>
            </p:extLst>
          </p:nvPr>
        </p:nvGraphicFramePr>
        <p:xfrm>
          <a:off x="2258890" y="1963317"/>
          <a:ext cx="458787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024" imgH="152268" progId="Equation.DSMT4">
                  <p:embed/>
                </p:oleObj>
              </mc:Choice>
              <mc:Fallback>
                <p:oleObj name="Equation" r:id="rId14" imgW="203024" imgH="152268" progId="Equation.DSMT4">
                  <p:embed/>
                  <p:pic>
                    <p:nvPicPr>
                      <p:cNvPr id="615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8890" y="1963317"/>
                        <a:ext cx="458787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248475"/>
              </p:ext>
            </p:extLst>
          </p:nvPr>
        </p:nvGraphicFramePr>
        <p:xfrm>
          <a:off x="2270001" y="3128542"/>
          <a:ext cx="458788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3024" imgH="152268" progId="Equation.DSMT4">
                  <p:embed/>
                </p:oleObj>
              </mc:Choice>
              <mc:Fallback>
                <p:oleObj name="Equation" r:id="rId15" imgW="203024" imgH="152268" progId="Equation.DSMT4">
                  <p:embed/>
                  <p:pic>
                    <p:nvPicPr>
                      <p:cNvPr id="615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0001" y="3128542"/>
                        <a:ext cx="458788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8902809"/>
              </p:ext>
            </p:extLst>
          </p:nvPr>
        </p:nvGraphicFramePr>
        <p:xfrm>
          <a:off x="2249365" y="4479503"/>
          <a:ext cx="458787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024" imgH="152268" progId="Equation.DSMT4">
                  <p:embed/>
                </p:oleObj>
              </mc:Choice>
              <mc:Fallback>
                <p:oleObj name="Equation" r:id="rId16" imgW="203024" imgH="152268" progId="Equation.DSMT4">
                  <p:embed/>
                  <p:pic>
                    <p:nvPicPr>
                      <p:cNvPr id="615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9365" y="4479503"/>
                        <a:ext cx="458787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8727241"/>
              </p:ext>
            </p:extLst>
          </p:nvPr>
        </p:nvGraphicFramePr>
        <p:xfrm>
          <a:off x="2870077" y="793329"/>
          <a:ext cx="166211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36280" imgH="253890" progId="Equation.DSMT4">
                  <p:embed/>
                </p:oleObj>
              </mc:Choice>
              <mc:Fallback>
                <p:oleObj name="Equation" r:id="rId17" imgW="736280" imgH="253890" progId="Equation.DSMT4">
                  <p:embed/>
                  <p:pic>
                    <p:nvPicPr>
                      <p:cNvPr id="615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077" y="793329"/>
                        <a:ext cx="1662113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2740453"/>
              </p:ext>
            </p:extLst>
          </p:nvPr>
        </p:nvGraphicFramePr>
        <p:xfrm>
          <a:off x="2874839" y="1739478"/>
          <a:ext cx="1833562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12447" imgH="291973" progId="Equation.DSMT4">
                  <p:embed/>
                </p:oleObj>
              </mc:Choice>
              <mc:Fallback>
                <p:oleObj name="Equation" r:id="rId19" imgW="812447" imgH="291973" progId="Equation.DSMT4">
                  <p:embed/>
                  <p:pic>
                    <p:nvPicPr>
                      <p:cNvPr id="615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4839" y="1739478"/>
                        <a:ext cx="1833562" cy="661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3243291"/>
              </p:ext>
            </p:extLst>
          </p:nvPr>
        </p:nvGraphicFramePr>
        <p:xfrm>
          <a:off x="2898652" y="2990428"/>
          <a:ext cx="15462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85800" imgH="241300" progId="Equation.DSMT4">
                  <p:embed/>
                </p:oleObj>
              </mc:Choice>
              <mc:Fallback>
                <p:oleObj name="Equation" r:id="rId21" imgW="685800" imgH="241300" progId="Equation.DSMT4">
                  <p:embed/>
                  <p:pic>
                    <p:nvPicPr>
                      <p:cNvPr id="615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8652" y="2990428"/>
                        <a:ext cx="1546225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1751685"/>
              </p:ext>
            </p:extLst>
          </p:nvPr>
        </p:nvGraphicFramePr>
        <p:xfrm>
          <a:off x="2911351" y="4428704"/>
          <a:ext cx="1976438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875920" imgH="253890" progId="Equation.DSMT4">
                  <p:embed/>
                </p:oleObj>
              </mc:Choice>
              <mc:Fallback>
                <p:oleObj name="Equation" r:id="rId23" imgW="875920" imgH="253890" progId="Equation.DSMT4">
                  <p:embed/>
                  <p:pic>
                    <p:nvPicPr>
                      <p:cNvPr id="615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1351" y="4428704"/>
                        <a:ext cx="1976438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1771526" y="966367"/>
            <a:ext cx="336550" cy="382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1" name="Oval 20"/>
          <p:cNvSpPr/>
          <p:nvPr/>
        </p:nvSpPr>
        <p:spPr>
          <a:xfrm>
            <a:off x="2385889" y="3617491"/>
            <a:ext cx="889000" cy="588962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" name="Oval 22"/>
          <p:cNvSpPr/>
          <p:nvPr/>
        </p:nvSpPr>
        <p:spPr>
          <a:xfrm>
            <a:off x="914277" y="3069804"/>
            <a:ext cx="403225" cy="449263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4" name="Oval 23"/>
          <p:cNvSpPr/>
          <p:nvPr/>
        </p:nvSpPr>
        <p:spPr>
          <a:xfrm>
            <a:off x="926977" y="4492204"/>
            <a:ext cx="403225" cy="449263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5" name="Oval 24"/>
          <p:cNvSpPr/>
          <p:nvPr/>
        </p:nvSpPr>
        <p:spPr>
          <a:xfrm>
            <a:off x="1515940" y="1982367"/>
            <a:ext cx="333375" cy="3635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6" name="Oval 25"/>
          <p:cNvSpPr/>
          <p:nvPr/>
        </p:nvSpPr>
        <p:spPr>
          <a:xfrm>
            <a:off x="1528640" y="3126953"/>
            <a:ext cx="333375" cy="3635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7" name="Oval 26"/>
          <p:cNvSpPr/>
          <p:nvPr/>
        </p:nvSpPr>
        <p:spPr>
          <a:xfrm>
            <a:off x="1665164" y="4565229"/>
            <a:ext cx="277812" cy="3222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30" name="Oval 29"/>
          <p:cNvSpPr/>
          <p:nvPr/>
        </p:nvSpPr>
        <p:spPr>
          <a:xfrm>
            <a:off x="2358901" y="3669879"/>
            <a:ext cx="401638" cy="449263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" name="Oval 30"/>
          <p:cNvSpPr/>
          <p:nvPr/>
        </p:nvSpPr>
        <p:spPr>
          <a:xfrm>
            <a:off x="2343027" y="5200228"/>
            <a:ext cx="403225" cy="4508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2" name="Oval 31"/>
          <p:cNvSpPr/>
          <p:nvPr/>
        </p:nvSpPr>
        <p:spPr>
          <a:xfrm>
            <a:off x="3722565" y="933028"/>
            <a:ext cx="854075" cy="3825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33" name="Oval 32"/>
          <p:cNvSpPr/>
          <p:nvPr/>
        </p:nvSpPr>
        <p:spPr>
          <a:xfrm>
            <a:off x="3722564" y="933028"/>
            <a:ext cx="334962" cy="3825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34" name="Oval 33"/>
          <p:cNvSpPr/>
          <p:nvPr/>
        </p:nvSpPr>
        <p:spPr>
          <a:xfrm>
            <a:off x="3579689" y="1922042"/>
            <a:ext cx="336550" cy="382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35" name="Oval 34"/>
          <p:cNvSpPr/>
          <p:nvPr/>
        </p:nvSpPr>
        <p:spPr>
          <a:xfrm>
            <a:off x="3484439" y="3144417"/>
            <a:ext cx="334962" cy="382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graphicFrame>
        <p:nvGraphicFramePr>
          <p:cNvPr id="615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6734321"/>
              </p:ext>
            </p:extLst>
          </p:nvPr>
        </p:nvGraphicFramePr>
        <p:xfrm>
          <a:off x="2382714" y="3592091"/>
          <a:ext cx="151765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72808" imgH="241195" progId="Equation.DSMT4">
                  <p:embed/>
                </p:oleObj>
              </mc:Choice>
              <mc:Fallback>
                <p:oleObj name="Equation" r:id="rId25" imgW="672808" imgH="241195" progId="Equation.DSMT4">
                  <p:embed/>
                  <p:pic>
                    <p:nvPicPr>
                      <p:cNvPr id="615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2714" y="3592091"/>
                        <a:ext cx="151765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4537899"/>
              </p:ext>
            </p:extLst>
          </p:nvPr>
        </p:nvGraphicFramePr>
        <p:xfrm>
          <a:off x="2397002" y="5108154"/>
          <a:ext cx="194786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863225" imgH="253890" progId="Equation.DSMT4">
                  <p:embed/>
                </p:oleObj>
              </mc:Choice>
              <mc:Fallback>
                <p:oleObj name="Equation" r:id="rId27" imgW="863225" imgH="253890" progId="Equation.DSMT4">
                  <p:embed/>
                  <p:pic>
                    <p:nvPicPr>
                      <p:cNvPr id="615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002" y="5108154"/>
                        <a:ext cx="1947863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Oval 38"/>
          <p:cNvSpPr/>
          <p:nvPr/>
        </p:nvSpPr>
        <p:spPr>
          <a:xfrm>
            <a:off x="3555876" y="4487442"/>
            <a:ext cx="336550" cy="382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40" name="Oval 39"/>
          <p:cNvSpPr/>
          <p:nvPr/>
        </p:nvSpPr>
        <p:spPr>
          <a:xfrm>
            <a:off x="3579689" y="1907753"/>
            <a:ext cx="855662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41" name="Oval 40"/>
          <p:cNvSpPr/>
          <p:nvPr/>
        </p:nvSpPr>
        <p:spPr>
          <a:xfrm>
            <a:off x="3500315" y="4492203"/>
            <a:ext cx="854075" cy="3825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42" name="Oval 41"/>
          <p:cNvSpPr/>
          <p:nvPr/>
        </p:nvSpPr>
        <p:spPr>
          <a:xfrm>
            <a:off x="2352551" y="5087516"/>
            <a:ext cx="889000" cy="588962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16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987582"/>
              </p:ext>
            </p:extLst>
          </p:nvPr>
        </p:nvGraphicFramePr>
        <p:xfrm>
          <a:off x="5057651" y="879053"/>
          <a:ext cx="914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57002" imgH="253890" progId="Equation.DSMT4">
                  <p:embed/>
                </p:oleObj>
              </mc:Choice>
              <mc:Fallback>
                <p:oleObj name="Equation" r:id="rId29" imgW="457002" imgH="253890" progId="Equation.DSMT4">
                  <p:embed/>
                  <p:pic>
                    <p:nvPicPr>
                      <p:cNvPr id="616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7651" y="879053"/>
                        <a:ext cx="9144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136705"/>
              </p:ext>
            </p:extLst>
          </p:nvPr>
        </p:nvGraphicFramePr>
        <p:xfrm>
          <a:off x="5929189" y="877466"/>
          <a:ext cx="965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82391" imgH="253890" progId="Equation.DSMT4">
                  <p:embed/>
                </p:oleObj>
              </mc:Choice>
              <mc:Fallback>
                <p:oleObj name="Equation" r:id="rId31" imgW="482391" imgH="253890" progId="Equation.DSMT4">
                  <p:embed/>
                  <p:pic>
                    <p:nvPicPr>
                      <p:cNvPr id="616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9189" y="877466"/>
                        <a:ext cx="9652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1754508"/>
              </p:ext>
            </p:extLst>
          </p:nvPr>
        </p:nvGraphicFramePr>
        <p:xfrm>
          <a:off x="5008439" y="1775991"/>
          <a:ext cx="914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57002" imgH="253890" progId="Equation.DSMT4">
                  <p:embed/>
                </p:oleObj>
              </mc:Choice>
              <mc:Fallback>
                <p:oleObj name="Equation" r:id="rId33" imgW="457002" imgH="253890" progId="Equation.DSMT4">
                  <p:embed/>
                  <p:pic>
                    <p:nvPicPr>
                      <p:cNvPr id="616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8439" y="1775991"/>
                        <a:ext cx="9144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496577"/>
              </p:ext>
            </p:extLst>
          </p:nvPr>
        </p:nvGraphicFramePr>
        <p:xfrm>
          <a:off x="5879976" y="1772816"/>
          <a:ext cx="965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82391" imgH="253890" progId="Equation.DSMT4">
                  <p:embed/>
                </p:oleObj>
              </mc:Choice>
              <mc:Fallback>
                <p:oleObj name="Equation" r:id="rId34" imgW="482391" imgH="253890" progId="Equation.DSMT4">
                  <p:embed/>
                  <p:pic>
                    <p:nvPicPr>
                      <p:cNvPr id="616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9976" y="1772816"/>
                        <a:ext cx="9652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7537994"/>
              </p:ext>
            </p:extLst>
          </p:nvPr>
        </p:nvGraphicFramePr>
        <p:xfrm>
          <a:off x="5056064" y="3012653"/>
          <a:ext cx="939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69696" imgH="253890" progId="Equation.DSMT4">
                  <p:embed/>
                </p:oleObj>
              </mc:Choice>
              <mc:Fallback>
                <p:oleObj name="Equation" r:id="rId36" imgW="469696" imgH="253890" progId="Equation.DSMT4">
                  <p:embed/>
                  <p:pic>
                    <p:nvPicPr>
                      <p:cNvPr id="616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064" y="3012653"/>
                        <a:ext cx="9398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2151423"/>
              </p:ext>
            </p:extLst>
          </p:nvPr>
        </p:nvGraphicFramePr>
        <p:xfrm>
          <a:off x="5957764" y="2993603"/>
          <a:ext cx="990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494870" imgH="253780" progId="Equation.DSMT4">
                  <p:embed/>
                </p:oleObj>
              </mc:Choice>
              <mc:Fallback>
                <p:oleObj name="Equation" r:id="rId38" imgW="494870" imgH="253780" progId="Equation.DSMT4">
                  <p:embed/>
                  <p:pic>
                    <p:nvPicPr>
                      <p:cNvPr id="616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7764" y="2993603"/>
                        <a:ext cx="9906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8525785"/>
              </p:ext>
            </p:extLst>
          </p:nvPr>
        </p:nvGraphicFramePr>
        <p:xfrm>
          <a:off x="5049714" y="4404891"/>
          <a:ext cx="914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457002" imgH="253890" progId="Equation.DSMT4">
                  <p:embed/>
                </p:oleObj>
              </mc:Choice>
              <mc:Fallback>
                <p:oleObj name="Equation" r:id="rId40" imgW="457002" imgH="253890" progId="Equation.DSMT4">
                  <p:embed/>
                  <p:pic>
                    <p:nvPicPr>
                      <p:cNvPr id="6166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9714" y="4404891"/>
                        <a:ext cx="9144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8564542"/>
              </p:ext>
            </p:extLst>
          </p:nvPr>
        </p:nvGraphicFramePr>
        <p:xfrm>
          <a:off x="6054601" y="4417591"/>
          <a:ext cx="914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57002" imgH="253890" progId="Equation.DSMT4">
                  <p:embed/>
                </p:oleObj>
              </mc:Choice>
              <mc:Fallback>
                <p:oleObj name="Equation" r:id="rId41" imgW="457002" imgH="253890" progId="Equation.DSMT4">
                  <p:embed/>
                  <p:pic>
                    <p:nvPicPr>
                      <p:cNvPr id="6167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4601" y="4417591"/>
                        <a:ext cx="9144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8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7213110"/>
              </p:ext>
            </p:extLst>
          </p:nvPr>
        </p:nvGraphicFramePr>
        <p:xfrm>
          <a:off x="5049714" y="5178003"/>
          <a:ext cx="939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469696" imgH="253890" progId="Equation.DSMT4">
                  <p:embed/>
                </p:oleObj>
              </mc:Choice>
              <mc:Fallback>
                <p:oleObj name="Equation" r:id="rId43" imgW="469696" imgH="253890" progId="Equation.DSMT4">
                  <p:embed/>
                  <p:pic>
                    <p:nvPicPr>
                      <p:cNvPr id="6168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9714" y="5178003"/>
                        <a:ext cx="9398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9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245260"/>
              </p:ext>
            </p:extLst>
          </p:nvPr>
        </p:nvGraphicFramePr>
        <p:xfrm>
          <a:off x="6041901" y="5190703"/>
          <a:ext cx="965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482391" imgH="253890" progId="Equation.DSMT4">
                  <p:embed/>
                </p:oleObj>
              </mc:Choice>
              <mc:Fallback>
                <p:oleObj name="Equation" r:id="rId45" imgW="482391" imgH="253890" progId="Equation.DSMT4">
                  <p:embed/>
                  <p:pic>
                    <p:nvPicPr>
                      <p:cNvPr id="6169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1901" y="5190703"/>
                        <a:ext cx="9652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93" name="TextBox 52"/>
          <p:cNvSpPr txBox="1">
            <a:spLocks noChangeArrowheads="1"/>
          </p:cNvSpPr>
          <p:nvPr/>
        </p:nvSpPr>
        <p:spPr bwMode="auto">
          <a:xfrm>
            <a:off x="7026151" y="858417"/>
            <a:ext cx="14811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000">
                <a:solidFill>
                  <a:srgbClr val="FF0000"/>
                </a:solidFill>
              </a:rPr>
              <a:t>HS: 3 Units</a:t>
            </a:r>
          </a:p>
          <a:p>
            <a:pPr algn="ctr" eaLnBrk="1" hangingPunct="1"/>
            <a:r>
              <a:rPr lang="en-CA" sz="2000">
                <a:solidFill>
                  <a:srgbClr val="FF0000"/>
                </a:solidFill>
              </a:rPr>
              <a:t> Left</a:t>
            </a:r>
          </a:p>
        </p:txBody>
      </p:sp>
      <p:sp>
        <p:nvSpPr>
          <p:cNvPr id="6194" name="TextBox 53"/>
          <p:cNvSpPr txBox="1">
            <a:spLocks noChangeArrowheads="1"/>
          </p:cNvSpPr>
          <p:nvPr/>
        </p:nvSpPr>
        <p:spPr bwMode="auto">
          <a:xfrm>
            <a:off x="7038851" y="1831554"/>
            <a:ext cx="14811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000">
                <a:solidFill>
                  <a:srgbClr val="FF0000"/>
                </a:solidFill>
              </a:rPr>
              <a:t>HS: 4 Units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 Right!!</a:t>
            </a:r>
          </a:p>
        </p:txBody>
      </p:sp>
      <p:sp>
        <p:nvSpPr>
          <p:cNvPr id="6195" name="TextBox 54"/>
          <p:cNvSpPr txBox="1">
            <a:spLocks noChangeArrowheads="1"/>
          </p:cNvSpPr>
          <p:nvPr/>
        </p:nvSpPr>
        <p:spPr bwMode="auto">
          <a:xfrm>
            <a:off x="7075364" y="3053929"/>
            <a:ext cx="1536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0070C0"/>
                </a:solidFill>
              </a:rPr>
              <a:t>VS: 5 Units </a:t>
            </a:r>
          </a:p>
          <a:p>
            <a:pPr eaLnBrk="1" hangingPunct="1"/>
            <a:r>
              <a:rPr lang="en-CA" sz="2000">
                <a:solidFill>
                  <a:srgbClr val="0070C0"/>
                </a:solidFill>
              </a:rPr>
              <a:t>Down!!</a:t>
            </a:r>
          </a:p>
        </p:txBody>
      </p:sp>
      <p:sp>
        <p:nvSpPr>
          <p:cNvPr id="6196" name="TextBox 55"/>
          <p:cNvSpPr txBox="1">
            <a:spLocks noChangeArrowheads="1"/>
          </p:cNvSpPr>
          <p:nvPr/>
        </p:nvSpPr>
        <p:spPr bwMode="auto">
          <a:xfrm>
            <a:off x="7113464" y="4387429"/>
            <a:ext cx="13525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000">
                <a:solidFill>
                  <a:srgbClr val="FF0000"/>
                </a:solidFill>
              </a:rPr>
              <a:t>HS: 1 Unit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 Left  !!</a:t>
            </a:r>
          </a:p>
        </p:txBody>
      </p:sp>
      <p:sp>
        <p:nvSpPr>
          <p:cNvPr id="6197" name="TextBox 56"/>
          <p:cNvSpPr txBox="1">
            <a:spLocks noChangeArrowheads="1"/>
          </p:cNvSpPr>
          <p:nvPr/>
        </p:nvSpPr>
        <p:spPr bwMode="auto">
          <a:xfrm>
            <a:off x="7103939" y="5236742"/>
            <a:ext cx="14668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000">
                <a:solidFill>
                  <a:srgbClr val="0070C0"/>
                </a:solidFill>
              </a:rPr>
              <a:t>VS: 3 Units</a:t>
            </a:r>
            <a:br>
              <a:rPr lang="en-CA" sz="2000">
                <a:solidFill>
                  <a:srgbClr val="0070C0"/>
                </a:solidFill>
              </a:rPr>
            </a:br>
            <a:r>
              <a:rPr lang="en-CA" sz="2000">
                <a:solidFill>
                  <a:srgbClr val="0070C0"/>
                </a:solidFill>
              </a:rPr>
              <a:t> UP!!</a:t>
            </a:r>
          </a:p>
        </p:txBody>
      </p:sp>
      <p:sp>
        <p:nvSpPr>
          <p:cNvPr id="3" name="TextBox 48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47"/>
              </a:rPr>
              <a:t>www.BCMath.ca</a:t>
            </a:r>
            <a:r>
              <a:rPr lang="en-CA" sz="100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5110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6" grpId="1" animBg="1"/>
      <p:bldP spid="27" grpId="0" animBg="1"/>
      <p:bldP spid="30" grpId="0" animBg="1"/>
      <p:bldP spid="30" grpId="1" animBg="1"/>
      <p:bldP spid="31" grpId="0" animBg="1"/>
      <p:bldP spid="31" grpId="1" animBg="1"/>
      <p:bldP spid="32" grpId="0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9" grpId="0" animBg="1"/>
      <p:bldP spid="39" grpId="1" animBg="1"/>
      <p:bldP spid="40" grpId="0" animBg="1"/>
      <p:bldP spid="41" grpId="0" animBg="1"/>
      <p:bldP spid="42" grpId="0" animBg="1"/>
      <p:bldP spid="6193" grpId="0"/>
      <p:bldP spid="6194" grpId="0"/>
      <p:bldP spid="6195" grpId="0"/>
      <p:bldP spid="6196" grpId="0"/>
      <p:bldP spid="619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68E40-0020-4027-9C28-FD3321EEA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490066"/>
          </a:xfrm>
        </p:spPr>
        <p:txBody>
          <a:bodyPr>
            <a:normAutofit fontScale="90000"/>
          </a:bodyPr>
          <a:lstStyle/>
          <a:p>
            <a:br>
              <a:rPr lang="en-CA" dirty="0"/>
            </a:br>
            <a:r>
              <a:rPr lang="en-CA" dirty="0"/>
              <a:t>Combining Horizontal and Vertical  Translations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3CFF1-CABB-4BFB-9AA3-6D5AF9E49C8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1457682"/>
            <a:ext cx="11233248" cy="2331358"/>
          </a:xfrm>
        </p:spPr>
        <p:txBody>
          <a:bodyPr>
            <a:normAutofit/>
          </a:bodyPr>
          <a:lstStyle/>
          <a:p>
            <a:r>
              <a:rPr lang="en-CA" sz="2300" dirty="0"/>
              <a:t>Multiple translations can occur with transformations, the key is to be able to distinguish between a vertical OR horizontal translation</a:t>
            </a:r>
          </a:p>
          <a:p>
            <a:r>
              <a:rPr lang="en-CA" sz="2300" dirty="0"/>
              <a:t>Draw a circle around each variable and recognize how the variables are affected. </a:t>
            </a:r>
          </a:p>
          <a:p>
            <a:r>
              <a:rPr lang="en-CA" sz="2300" dirty="0"/>
              <a:t>If the variable has a constant in front, always factor it out first!!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CFDF303-7E28-4807-AEA0-6C571046E5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55640" y="795629"/>
          <a:ext cx="4176464" cy="549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30320" imgH="253800" progId="Equation.DSMT4">
                  <p:embed/>
                </p:oleObj>
              </mc:Choice>
              <mc:Fallback>
                <p:oleObj name="Equation" r:id="rId4" imgW="193032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CFDF303-7E28-4807-AEA0-6C571046E5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55640" y="795629"/>
                        <a:ext cx="4176464" cy="5495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8F8FA38-ABEE-3AEF-0AEA-843F83A515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6912" y="3717032"/>
          <a:ext cx="418147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52480" imgH="241200" progId="Equation.DSMT4">
                  <p:embed/>
                </p:oleObj>
              </mc:Choice>
              <mc:Fallback>
                <p:oleObj name="Equation" r:id="rId6" imgW="1752480" imgH="2412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8F8FA38-ABEE-3AEF-0AEA-843F83A515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46912" y="3717032"/>
                        <a:ext cx="4181475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53">
            <a:extLst>
              <a:ext uri="{FF2B5EF4-FFF2-40B4-BE49-F238E27FC236}">
                <a16:creationId xmlns:a16="http://schemas.microsoft.com/office/drawing/2014/main" id="{4454962C-5C71-A044-CB5D-96CEFE966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3952" y="3573016"/>
            <a:ext cx="3886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000" dirty="0">
                <a:solidFill>
                  <a:srgbClr val="FF0000"/>
                </a:solidFill>
              </a:rPr>
              <a:t>1. Circle the “x” and “y” variables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9782C12-5403-EDBC-9D15-2EF2C8DBC0DF}"/>
              </a:ext>
            </a:extLst>
          </p:cNvPr>
          <p:cNvSpPr/>
          <p:nvPr/>
        </p:nvSpPr>
        <p:spPr>
          <a:xfrm>
            <a:off x="695400" y="3844032"/>
            <a:ext cx="403225" cy="449263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B359895-5560-2253-7A3B-953939082574}"/>
              </a:ext>
            </a:extLst>
          </p:cNvPr>
          <p:cNvSpPr/>
          <p:nvPr/>
        </p:nvSpPr>
        <p:spPr>
          <a:xfrm>
            <a:off x="1738573" y="3870571"/>
            <a:ext cx="333375" cy="3635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3" name="TextBox 53">
            <a:extLst>
              <a:ext uri="{FF2B5EF4-FFF2-40B4-BE49-F238E27FC236}">
                <a16:creationId xmlns:a16="http://schemas.microsoft.com/office/drawing/2014/main" id="{0DFD9D6E-25BB-0195-D051-86C607F77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3952" y="4028110"/>
            <a:ext cx="432201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000" dirty="0">
                <a:solidFill>
                  <a:srgbClr val="FF0000"/>
                </a:solidFill>
              </a:rPr>
              <a:t>2. Move the “3” to the left so we can </a:t>
            </a:r>
            <a:br>
              <a:rPr lang="en-CA" sz="2000" dirty="0">
                <a:solidFill>
                  <a:srgbClr val="FF0000"/>
                </a:solidFill>
              </a:rPr>
            </a:br>
            <a:r>
              <a:rPr lang="en-CA" sz="2000" dirty="0">
                <a:solidFill>
                  <a:srgbClr val="FF0000"/>
                </a:solidFill>
              </a:rPr>
              <a:t>see that it’s a vertical translation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4D908E84-A05B-66AA-2E4B-2352A414AF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4571" y="4447864"/>
          <a:ext cx="418147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52480" imgH="241200" progId="Equation.DSMT4">
                  <p:embed/>
                </p:oleObj>
              </mc:Choice>
              <mc:Fallback>
                <p:oleObj name="Equation" r:id="rId8" imgW="1752480" imgH="2412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4D908E84-A05B-66AA-2E4B-2352A414AF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64571" y="4447864"/>
                        <a:ext cx="4181475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Oval 14">
            <a:extLst>
              <a:ext uri="{FF2B5EF4-FFF2-40B4-BE49-F238E27FC236}">
                <a16:creationId xmlns:a16="http://schemas.microsoft.com/office/drawing/2014/main" id="{F1930A07-2260-62CC-E4CF-B5BA6C3D0979}"/>
              </a:ext>
            </a:extLst>
          </p:cNvPr>
          <p:cNvSpPr/>
          <p:nvPr/>
        </p:nvSpPr>
        <p:spPr>
          <a:xfrm>
            <a:off x="2455064" y="4508921"/>
            <a:ext cx="904632" cy="576263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06A2C82-EEBE-2930-9945-E4C95ADD1E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52615" y="4724943"/>
          <a:ext cx="15144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34680" imgH="203040" progId="Equation.DSMT4">
                  <p:embed/>
                </p:oleObj>
              </mc:Choice>
              <mc:Fallback>
                <p:oleObj name="Equation" r:id="rId10" imgW="63468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06A2C82-EEBE-2930-9945-E4C95ADD1E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752615" y="4724943"/>
                        <a:ext cx="1514475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53">
            <a:extLst>
              <a:ext uri="{FF2B5EF4-FFF2-40B4-BE49-F238E27FC236}">
                <a16:creationId xmlns:a16="http://schemas.microsoft.com/office/drawing/2014/main" id="{ED5CB04A-9DFC-7166-E6B9-688F29A15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1662" y="4797152"/>
            <a:ext cx="315682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000" dirty="0">
                <a:solidFill>
                  <a:srgbClr val="FF0000"/>
                </a:solidFill>
              </a:rPr>
              <a:t>This is a VT of 3 units UP!</a:t>
            </a:r>
          </a:p>
        </p:txBody>
      </p:sp>
      <p:sp>
        <p:nvSpPr>
          <p:cNvPr id="18" name="TextBox 53">
            <a:extLst>
              <a:ext uri="{FF2B5EF4-FFF2-40B4-BE49-F238E27FC236}">
                <a16:creationId xmlns:a16="http://schemas.microsoft.com/office/drawing/2014/main" id="{283B951A-C8D0-E840-558B-02F612E1F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6628" y="5342014"/>
            <a:ext cx="608570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000" dirty="0">
                <a:solidFill>
                  <a:srgbClr val="FF0000"/>
                </a:solidFill>
              </a:rPr>
              <a:t>3. The “x” variable has a coefficient and is inside the</a:t>
            </a:r>
            <a:br>
              <a:rPr lang="en-CA" sz="2000" dirty="0">
                <a:solidFill>
                  <a:srgbClr val="FF0000"/>
                </a:solidFill>
              </a:rPr>
            </a:br>
            <a:r>
              <a:rPr lang="en-CA" sz="2000" dirty="0">
                <a:solidFill>
                  <a:srgbClr val="FF0000"/>
                </a:solidFill>
              </a:rPr>
              <a:t> radical.  So factor out the “2”</a:t>
            </a:r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D0961ABB-1F15-6A8C-8DA8-C121C0BCB0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4571" y="5222118"/>
          <a:ext cx="4364038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28800" imgH="291960" progId="Equation.DSMT4">
                  <p:embed/>
                </p:oleObj>
              </mc:Choice>
              <mc:Fallback>
                <p:oleObj name="Equation" r:id="rId12" imgW="1828800" imgH="29196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D0961ABB-1F15-6A8C-8DA8-C121C0BCB0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64571" y="5222118"/>
                        <a:ext cx="4364038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>
            <a:extLst>
              <a:ext uri="{FF2B5EF4-FFF2-40B4-BE49-F238E27FC236}">
                <a16:creationId xmlns:a16="http://schemas.microsoft.com/office/drawing/2014/main" id="{53F65B41-1CAD-DAFF-7D22-8D23B4D76E89}"/>
              </a:ext>
            </a:extLst>
          </p:cNvPr>
          <p:cNvSpPr/>
          <p:nvPr/>
        </p:nvSpPr>
        <p:spPr>
          <a:xfrm>
            <a:off x="4079776" y="5301208"/>
            <a:ext cx="864096" cy="5310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880878F4-6D94-509B-7A09-2ED0EC8279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65689" y="6109634"/>
          <a:ext cx="148431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22080" imgH="177480" progId="Equation.DSMT4">
                  <p:embed/>
                </p:oleObj>
              </mc:Choice>
              <mc:Fallback>
                <p:oleObj name="Equation" r:id="rId14" imgW="62208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880878F4-6D94-509B-7A09-2ED0EC8279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765689" y="6109634"/>
                        <a:ext cx="1484312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53">
            <a:extLst>
              <a:ext uri="{FF2B5EF4-FFF2-40B4-BE49-F238E27FC236}">
                <a16:creationId xmlns:a16="http://schemas.microsoft.com/office/drawing/2014/main" id="{70253F92-E32D-4ABA-DE68-57E76C1C11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1662" y="6143761"/>
            <a:ext cx="35415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000" dirty="0">
                <a:solidFill>
                  <a:srgbClr val="FF0000"/>
                </a:solidFill>
              </a:rPr>
              <a:t>This is a HT of 5 units RIGHT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6855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3" grpId="0"/>
      <p:bldP spid="15" grpId="0" animBg="1"/>
      <p:bldP spid="17" grpId="0"/>
      <p:bldP spid="18" grpId="0"/>
      <p:bldP spid="20" grpId="0" animBg="1"/>
      <p:bldP spid="2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8ce696e9412443ecc57c32ed4796326ae4778a"/>
  <p:tag name="ISPRING_RESOURCE_PATHS_HASH_2" val="14c6c7d43a88923f6c5a23f66fbcd32787bb5b3"/>
  <p:tag name="GENSWF_OUTPUT_FILE_NAME" val="m10hc52"/>
  <p:tag name="ISPRING_RESOURCE_PATHS_HASH_PRESENTER" val="b5b6cc39313ce3f32f0ff221ca9d5f76f70f430"/>
  <p:tag name="ISPRING_ULTRA_SCORM_COURSE_ID" val="E055D701-6FCF-4E86-951F-0F037E615D91"/>
  <p:tag name="ISPRING_SCORM_RATE_SLIDES" val="1"/>
  <p:tag name="ISPRING_SCORM_PASSING_SCORE" val="100.0000000000"/>
  <p:tag name="ISPRING_PLAYERS_CUSTOMIZATION" val="UEsDBBQAAgAIABQEQUo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BQEQUoZjuBKjAQAAEwVAAAnAAAAdW5pdmVyc2FsL2ZsYXNoX3B1Ymxpc2hpbmdfc2V0dGluZ3MueG1szVhbcxo3FH7nV2i2k8cYO7VbxwN4sL2MmXArrJtkOh1G7B5Y1VppI2kh5Km/pj+sv6RHyGAwvohmyHj8gNGe7zsXnRtbOf+acTIFpZkU1eDo4DAgIGKZMDGpBjdR4+1pQLShIqFcCqgGQgbkvFaq5MWIM50OwBgU1QRphD7LTTVIjcnPyuXZbHbAdK7sU8kLg/z6IJZZOVegQRhQ5ZzTOX6YeQ46qJVKhFTcUVsmBQfCEjRBMGsd5Q1OdRqUndiIxrcTJQuRXEouFVGTUTX46bRu/5YyjuqKZSCsc7qGh/bYnNEkYdYeygfsG5AU2CRFw48OjwMyY4lJq8G7Y0uD4uVtmgW5c4JamkuJ3ghzx5+BoQk11H11ChWMQWFYQdeMKgBJN87WJA18NasDd5TMBc1YHOETYkNVDa6iYT9shP2wcxkOb/otZ6o3ImpGrdALM2g1r8JhpxuFg+F11G7tDIrCT9EOoF0t86bv9cNB2InC/vCi2d0R4W/UPSZs15utHTEfw4tBM9pVU6fe3hXSu+52/DDXn3thv9XsfBhG3W4ravbuUYscXsvWSnkz8StYILJQG+m9LPxeKo18kOUaDDYeTtUEItlgWI5jyjUE5K8cJr8VlDMztyWK/ekWIK/rHGLTt/VXDWxNBfd0jhBNQ2VrxX2yKu73xxvel536Nc8eN7RCjaFxio3ALOt4/WQpNZZio4TtdzKSPFm5BNkIkg7NYK29DW6ZaKDkUUDGeBEcna0rRnlAmEHn4xVYFyNtmFk01Ma6JEEubNxA2oOtYMQpVeiiXj+/i7vtYXHtj440oP90sXBHT4mGIiFXis6wsfuI90D4iF3jNXF7VaC8jFBU7yBJ6pz7CPeXSesj3KbqFhSJpORe8r1lWpGmGEsv2zPKvOz+CCPNDPiIXjAv1d3CcCa8GBep42WlLHhC5rIgnN0CMZJgRIoM/0uBrE9UMlYyW5zi0DdEc4ZpPWUwg+TcR9FnVJEViMR9I+dgnIYvBftGRjCWCnmBTjGB8Zxpx3+wE3FOtb4npUsb37i51OxchZ/eWAdpMqU443cjx64CWW72wU/RdyFRBecSo7lGgZGJaYGlYu8nYclCzMdNb90pnS4u3V7kghSvm6E9jhMfxNj/mCjAlzCmgkjB54TGWLLaptCUyULjiUsWR63/l4EOSphYmDrBNo3KVOLXdA6P3v18fPLLr6fvzw7K//79z9tnQXezt8ep1eaG7+WzG5s38sF2+ALuiS3MD/VgF3sB9ORG5o3b1cxntjNv5CM7mjf24abmDdza115APrO1bWEbUmW23SRb9/n4An+3Lm3vE5Wy3XMeX3sW+9lr3HoGYb1/eU0w0jetaHDmN+wIBixOsTWM7e9Pr8HfD3/34sZge/WqcOBF1/Ua9B88FyM7qHtrQ9rLBJyyEzfScc5yluGSkvywBvo97eyp9N9nJ9xbh/ghVf5dP25ci9hTlQNVcYpJtLfEe/VddJ/hfU0Rc99WryQ23kGsftdvvrSzTzImWIZxtCvf6k1f7eT4sFJ+/FGphGybb0Brpf8AUEsDBBQAAgAIABQEQUohUYoetgIAAFEKAAAhAAAAdW5pdmVyc2FsL2ZsYXNoX3NraW5fc2V0dGluZ3MueG1slVZtb9sgEP6+XxFl3+PuNZ1EI6VpJlXq1mqt+h3bFxsFgwU4Xf79wEANiR17OVUKd89zd9wLKZJ7wlYfZjOUccrFMyhFWCGNxutmJL+Zp41SnC0yzhQwtWBcVJjOVx9/th+UtMgxFj+AmMrZ4Qy6MMv2M4XiYnxbGhkiZLyqMTs+8IIvUpztC8Eblo+mVh5rEJSwvUZe/VhutoMBKJHqXkEV5bS9NjKNUguQEkxK37dGRlkUp0B9pKv2M5HThbp8+xPagUiiWtr6k5EhWo0LiIt8vTYyjGfae9yVpZHLBAV/lYZ++WxkEErxEUTs/O6rkUEGr5v6f2akFrwwBY05l5v4zqEc53r9TFZXRkYJ5kIm0GgXXHnau94FIPc13Htk1lVw+mTqevIgmKanFFZKNIASf7I2WfK3x0bp/YDVDlOpAaGqAz3ppJ9wI72bWNfh/sAbYXnoy2k6yCunTQUbm3DgLtZ3+M3mtn0rQqfvuiBDAQenDFLslB3yt67rGTJQdshnSnJ4ZPR4Bj+1WI7v8S123bxcfm0FhvUxd1Z/8lYT6cFsrgxCO4XHVDyHlTTpvJAKTNtQ0upsSslZTojhAymwIpz9Mrj02F5GouTE4Eatf7CQIopC37y1OepXOuxXex4fR/uj0N3NnmdKv+E3c6wUzspK/yjJ+czx9JJoN/Okn2FeSQ0Hcc92fCKnwmIP4oVzOjUK4wqmYrldrAE0SoICoKS/wsj56Cs9a6oUxFZ3jIAfmVhncSUpSqr/1CuBN8i90TVswGqpqtT+GCb0HR5o3AAAFlnpJ9YerKVqqCIUDuD3PlC0Vx66G5J6QoeGba0eYKeCDXGKk3EMNqibRvdIdGMSTm1s6CG86qz6GdYST7zDxSOvcCrbi0VLP/Ym+5fMjF4Isgo3TJFrbT8voVaafyX/AVBLAwQUAAIACAAUBEFK5yungGEEAABdFAAAJgAAAHVuaXZlcnNhbC9odG1sX3B1Ymxpc2hpbmdfc2V0dGluZ3MueG1szVjdcho3FL73U2i2k8uAnTqt4wE82F4PTDAQWDfJdDqM2D2wqrXSVtJCyFWfpg+WJ+kRMhiMf7Rt7HZ8gTl7vk/nHJ2/pXbyJeNkBkozKerBQWU/ICBimTAxrQdX0cXro4BoQ0VCuRRQD4QMyEljr5YXY850OgRjUFUTpBH6ODf1IDUmP65W5/N5helc2aeSFwb5dSWWWTVXoEEYUNWc0wV+mEUOOmjs7RFSc6JLmRQcCEvQBMGsdZS3TMaDqtMa0/h6qmQhkjPJpSJqOq4HPxw17d9KxzGdswyE9U03UGjF5pgmCbPmUD5kX4GkwKYp2n2wfxiQOUtMWg/eHFoaVK/u0izJnQ/U0pxJdEaYG/4MDE2ooe6rO1DBBBRGFXTDqAKQdEu2oWngi1kLnChZCJqxOMInxEaqHpxHo0F4EQ7C7lk4uhp0nKneiKgddUIvzLDTPg9H3V4UDket6LJTGhSFn6ISoLKWedP3B+Ew7EbhYHTa7pVE+Bt1iwkvm+1OSczH8HTYjsqe1G1eloX0W72uH6b1uR8OOu3u+1HU63Widv8WtczhjWytVbcTv4YFIgu1ld6ruu+n0sg7Wa7BYN/hVE0hkhcMy3FCuYaA/J7D9ENBOTMLW6LYnq4B8qbOITYDW3/1wNZUcEvnCNE0PGyjuN+ui/vd4Zb3VXf8hmf3G1qjxtA4xUZgVnW8KVlpTaTYKmH7nYwlT9YuTTDSHL1pKkZ5QJhB7+L1U2NjYC4Yxzuw2IPKRJgd9+KUKjRab8pvImm7Utz4tSsN6N+cd070kGooEnKu6Bw7tY96H4SPWgsDz23wQXkZoaguoUmanPsoD1Zp6KN8SdU1KBJJyb30+6tEIW0xkV62Z5R52f0RxpoZ8FE9ZV5H9wrDmfBiXKaOl5Wy4AlZyIJwdg3ESIIRKTL8LwWyOSPJRMlsKeVUG6I5S4DMGMwhOfE56DMekRWIxAUi52DcCX8U7CsZw0Qq5AU6wwRGOdOOv1KKOKda35LSlY2v3KRpd8/DT6+sgzSZUZza5cixT0CWm+fgp+i7kHgE5xKjuUGBkYlpgaVi7ydhyVLNx03vs1M6W166vcglKV43Q3scJz6IsX8xUYAvYUwFkYIvCI2xZLVNoRmThUaJSxZHrf+RgQ5KmFiaOsW1Eg9TiV/T2T948+Ph259+Pnp3XKl++/Ov14+CbqZpn1N7mhunZ4/uYN7IO/veE7gH9io/1J3t6gnQgzuWN66smY/sW97Ie7Yub+zd3csbuLOBPYF8ZA/bwV5Ildl2k+zc5/0r+c0CtLtP1Kp2+7h/kVluXC+zxwzD5uCsRTB2V51oeOw3vgiGIE6x2Cf2HdFrlA/CX7y4MXxe3SccetH1vEb3e89Vx47e/sbY9TIB5+bUDWmcnJxluHYkL9YS/02Deiihn7O3PVvNv0jdPv4C4qr6e9UtUBWnmBbPlkr/faf7rgH7P8XAfVu/2m+9y6/fj7d//NpD+fZPgo29vwFQSwMEFAACAAgAFARBSlGmpFOsAQAAQwYAAB8AAAB1bml2ZXJzYWwvaHRtbF9za2luX3NldHRpbmdzLmpzjZTJTsMwEIbvfYrIXFFV1hZuFS0SEgckuCEObjpNozqeyHZCS8W7k3G32LEBz8WefP5niTzbXtIslrLkPtnavT2/uGfrA/IZVcG56xcRf0F+pkU+h7e8AJFLYB5SH64e3d8nIiTMpBWdbV5JVrf0GNKXBRe6jZcBCRXw6dDlOgB+Bnzr0OUvp7R9WbuSWn2eVcag7KcoDUjTl6gKbhl29mhXu0IPxhrUH+iCp+CIDu2KkSfFmyFZm0uxKLncPGOG/RlPV5nCSs5j8ZebElTzx1c7YHA3fJg6ciLX5slA4QeejsjiZKlAa9jHvZ2SBWHBZyBaugO7fkEd4W5BHl3nOjcHenxB1qZLnkGnS6MxmYvJRqvTzSFZlzOwNjvi6pLMIQTfgOpITa7JHBDLqvzHDywVZtSRDtrt+REVyOe5zPahB2RBjpIl2Vj3ToXa9CfMeULoPaFl6PUVsdEReveezxwFnbjai/scuBqdWH5+8WEVHELdbIw/SOj8njBuDE+XRTMfmuFIPQfd7EE9yQWSo+BqBeoNUdjvEg3YDVbGDujkwy8nOhV3+fS+fwBQSwMEFAACAAgAFARBShra6juqAAAAHwEAABoAAAB1bml2ZXJzYWwvaTE4bl9wcmVzZXRzLnhtbJ2PMQ/CIBCFd34FuV2wW9MA3UzcHHQ2FVFJ6NFw1PrzhdQYZ4dL7l3e915O9a8x8KdL5CNqaMQWuEMbrx7vGk7H3aYFTnnA6xAiOg0YgfeGKd+0eEiOXCZeIpA0PHKeOimXZRGeplQSKIY5l2ASNo6yzBhRVlJOKwor2/m/6M8NDGOcq8vsQ96jKXtRq4VTshoqc3YoPN4iyGpQ8uuuys6US0URSv48ZtgbUEsDBBQAAgAIABQEQUpvwsmzbgAAAHMAAAAcAAAAdW5pdmVyc2FsL2xvY2FsX3NldHRpbmdzLnhtbA3MMQ7CMAxA0b2nsLy3wMbQtBJIbGWhHMBKDERybNRYCG5Ptj88/XH+FoEPbzWbBjwMewTWaCnrM+B9vfRHhOqkicSUA6ohzFM3ikWSG7s3WOEt9ONt5dLC+UqlydN5IX8NkaCHpQ0fmRPupu4PUEsDBBQAAgAIADMDgUT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BQEQUqxh8dfkwoAABdaAAApAAAAdW5pdmVyc2FsL3NraW5fY3VzdG9taXphdGlvbl9zZXR0aW5ncy54bWztXOtu47oR/t+nIBwcoAWK+CJfC68KXejEWEf2sbTJbovCYGwmFiJLPpLs3Rz4R5+mD9Yn6ZCSYkmRFSmbbne3ipAgIucbksPhDMkvztB7MG1l5/nOxvyd+KZj69T3TfveE/+A0HDpWI47c6lHfV6QLEI22dB3Nc+xiFtDnk/sFXFX72p3xPJoLZCPEMiEitud7zv2+dKxfWr757bjbohVQ3ti7UCP0oCnVn8Z5+yp+4Qa8a882B1Z0nRbo440kBovohIttUb9lixlYpbOZkvsx4lz75zfkuXDvevs7FWRPq4ft9S1TPvh2ExX6p8QtkzPH/t0k9E5dYTVUasAagtT59Fj3wZSR+4O8oEWuaVWsr22yp4isHSDOcZIIfemZ/oxZK/bbw6amcgtuadZlhcanW5XPgGxoY0MzKDdHAmDHIxPv/hHQ7Q6zc4JaYs8UjerCayqHfnESJztbpvpRNKoP+pkY1znnlk5C9ZrdKXOKB9mOWQFa/7YvdaoN1LyMWxwrLmjqbuDlpLdUNJgCc8Z1mMBhcecejroBIpuTHvlfB7bd04IjOKNwmo9sYECx0L9ntRX+/DWltst1GvjFu4jFXcUqBsI6kBQoE5tNZVhPaUi0OvSJQSZbK3DeqL2OWBse9T1x/aKfhGFpHS8KjmCCxfMD3Ke2G2z5xC1euCmaqN2s9Pr4ENLEgShi5SO2lQbh15v0JOaCDfanYZwkPstoSWgZqfTHHQPzV6rI8DbaNAFLW086KJ2r91uqYcWbgEaSZKstpRDTxg0mxK0hvsD5TAayb1GAzWbTaGtHjpdYSQ3EEgLoEMS+syAgirIQvcgyVKzL6CRMpJH7QNWcVfpoH4LdxuNQ1uWhUbjaNzj6OLmOpYWHk5kzhcUZk5BZu3R25LONVzuXBeEDboBL/cpuiUe1Xiuk5Ur4q/PlyTwX5BkqTMSfMqRidKnBcHSpaizbDms898TKyWeeAtmTvGswZNmOIoiSB7ExbPAvwrg4skTYDxtFoWFbQV5Mw90In0W6eYxf0JDPHPmSWckUPEsSJ3FYVFCE8+C3FkIGUuh4lkQAkvgjk2+bJETSVQ8C9JnHjSdRcWzIH/mY1JpFMzCE+jLIJ4WwBo8g+aKP0uk4lmQQnNR6UwK1uM5NBeUkUrBdDyJFsJFuRR6yLNoIdBTMgWL8zSah4rMluVE4Ws6lgw30ApMbjy4hEVc5UxeKNOrmaR9WkymF9OFPL6oiUqwKhFbln9sdftfmp3un4b1EFdQk34lTSZJXYgr6zSK6dKM+XSyAIV4stDwR6Mmsp+lodMPxmSs4ZoY/lJawWyOr2si+1kE+mE+x5qx0CdjFS/G+kKbGtwuE2xgtSZ+cnZoTfYU+Q7am/Qz8tcUQXg2XYo8y1zxChayTXtHC7SnzqWbsXaxMKbTib7AmhqV1ERsr5Dqks/gDuUVzSUdz0GHCwnQfR18weefa0CSZZVWcjm+uJzAt8E6cmnery349l/RmxnWYP6oXQB4hXVdusALefoRZg48bloSNH0Pjva+JOgT1sEzsF4ApknX4wvJGE815lxzrBvzsfLkWUtiI8e2HhFZLgGHIHvsTWfnQQlzNroKfMwr3ZCOf/0Abj2WJhkuHOhEps2d+d7cU+iFuyo0U7CsFKyyufr1w/hvi5E0nmB1AZOnTm8WBl/1rD0Cy8N2fEQsy2HDgKbJak/sJWzR6JLswMUeQWxlrrjYlsDgWWd+25m/I+KHS+uXcFVqKv74y/lX925sTCCs3BDXLrbEUtoSkeH5kDewlYSuQz7f+i+NJWaP87fqyBuMbibp+smhFZmjrx9XqguvGJQOfo/nkBghHMimUwqEr8BjIAZuiGmVAo61ETTHj8Kwe3cRO6CUUqBNQx2ag75CzTXMRaIj1zBH5VTcYFkfG8zq9JZtSAuA+ewFfpDtO+zYYFE4nz35zy29cyBGWJTsYWah3PQChzp/XXtlHSWKxCxexkN7qEiDbt3zW1YEHbPMDduZF1P74QpH1gzCccIkN87OWvHYZ5kPPCTDVO02gWW2wbQF7d65zoaXWsSLFluQFP76lR0JhjgP2p3F2iygV8fSXLlcKJKmYLZbZEvdKo4DN2c9mxj6YiLJTAP4+4b4yzUkpDu2hy+uK9jtqXgkgb7QvDol7nL973/+q7iaVH+CUhSW/qWsHljFLI7hJ31/1xyfev8ooMeQ5CSUvxQEhpvlCFp878y9IbSlZBiScnkFDqNz/3B27rLQ5iOu5Eqav4cwwrdyNfGKuA8QhgzHscoq4sNnDuKX7sPxDLHzLdOmJeFfHdfZ4I3xbCGpKj9cwUKxzOVDkB5XiKDwHgVZcMoqoU+5lDQIVCmVdGX65XXyVBHFBFiXwftxVe4zM8dTwfHECidiZ+cnDsC27zrWjF0dPL8rAwF203FrUdF32ZkpeotLeGvnczh3IiephvV4UVp0Bn2YsV1lqDJZlpaeUzhjrWKiYUFa7tqxIEIqwWhi4snyNEpRZH6zFu/3U9mzjsOGP6yK9fxYmJbX6Bf/mXysMC2vs7QxhRPGM1C6Jo6Mbjtk4sbLi8wcyFCbQGFk3+gtKcN6MGG3Xl6sS2FBUnLjrKjIs59hbmi4mFlZvMP1Ez0e2k95/Iphbh/18DyVqjg6bz3fe4e+6Vv0tGvzccACjM8+f8/y/1AmawEEt7NpYwSlyH/c0nc1OGuQ5XrD7sprKNTxrsbMeaR2snDbKJqxYFYKueHBnMfyUjibhfAYIqCdcyFOsNLzQcP6MzMN63kTNAzVnp4/e7e5pS4GFzBp5JvJsrj0OrrluOYbsyTsRGUc769BtQ2HjQgTK0h4Fd/WREsleInXb3aWb1p0T6MwFSuImSZ/9EMPlka+Z0v+hN75cd8OS0ovgTDOHR0xLp2sOAnjZ5tMXFBTLuX45Nbjo88IVVHeOcaqjEwUhWjm7PHo7PipWa9nNAWyp6w/rMczLASoDM4ql8i6CBQudJ+4cIxZ6Ds4zSxm/Kp+EUHejOgqTFi9DdEltzuDfE4ig+gayO1Wu/UNiK7GoKfgXmmiC/fZ8xqiq4vZU57oavCvb010SU32lCO6+hJ7ShJdox57ChNdAuO0W2WJruBvAMoSXS9aL5voenmiM4gutcGeskTXy7NUEV0V0ZWmdKZX0liL37PVRN1x3cc/c81k56/BedbEQyvT40cE3mxwGZi6CmO7QnZBuHI2xLTPK5rtW9NswWUIu5u/mc5VZkN2GUI4J/DZcVcJp9mWu1Eca8oUXFMxYvoNpibSbTKqagmuQ5d+RQlWlGBFCVaUYEUJVpRgRQlWlGBFCf5XKEFwkzfZuJMg7W0cdkt9XrGRFRv5w7ORuVfArycjY7fYhdjImPwPTEfG+vT/ykf6dFvRkRUd+SPSkZFPVXxknHVMBM6X6MicJVeEj8z/05jvlpB8+mzej0o69vhXSdKx02NPRTpWpGNFOlakY0U6VqRjRTpWpGNFOv78pON3RRP+Dxi9in/76fm3ijyryLOKPKvIs4o8q8izb/9RvrLsWfVZvuqzfG9Mnp1eAD81d/Yy4jl19hzzvTJn4cSXo85C0E/1Ub7Ywv45PslXgjmLiX4D6ixdBlDQd/J/P/8HUEsDBBQAAgAIABUEQUoSLLtHoRYAALQhAAAXAAAAdW5pdmVyc2FsL3VuaXZlcnNhbC5wbmftWmlQU9m2joojNtjto5XGgIq2jTIpMiOIqDgBCo0QIAHFEIaEOUCAEAWVvi0QaSBRIERbBSGQAIEwBIJIX4IEiDKEhBCQjiFCgMhsJnjhvlf1br1f7+f74ak6dWp/dWqvvdb61tpf7XP+cd3d9btdP+0CAADfXb503hMA2ExT36Ad29RIwPcJdPVjU5yn6zkAue/AlHqgAXN2cwYAarCayltb1eOd0ZdAcQAAMHPj3oQVzUMBgEOXL593/jUJMitwewT34W37qCxV3lXevfZgd3zIm3u/bXLeuuV3O/Oc+McHj9/+M+i6g0b8M+cvB3/S+cf522cvZOX9tt/c7oq7o2TZFN1H73Mk0UkVJPmvZ9A6AfGz9Zy1sZRZeoKUzIiybBlLkbYO8aPaWpMXe62Hx5KE3wEANscbIgV+sKGGseSI5Tm6dM3sHflmQwZi10Co1SkA4ABJY7SF026VGP7ADwBwH7KXtiyOB0lqtqgHAjRK49bNTQBA2SeGsoZbuVmN/SNIsy63TSdJJsKXIYsdFQ3bFTH2tOEEDf9n2crWN3HsM9ZVwiVe2xkull/TSjPkvv3+yrGbkNT5f4bpzSV0ab5pW1dJl8F5pyLipmkgik8gGom4mfhL5mgbjBABYg4i6OSwNnac9UB3bM9Ms8FKa1aRXfz1IjcFpEriWHylGtgw3zpzbKu/zbnVccz69ESmASTl8/NMToe249eP0zwYkUATt2mhNl06plqmYNBIYWd2/bGSpNvLSwMelDQZK9CdH/jKaW0eS/KBoKB+DdmVA5WpRhICInrIeeKxwlrM3aLtEO0jy/NwbCLzExhhxMXEmw2PmPopMwnEx6Jrbdc76HOZaDNhqRZwsLatdryz1m3Ykr/AlfNcoiiVUWQzXuRRfnheUKG5Pz95tBPrtPZ1hLtSsYMWfb+/xpjVj3KQf36RWLC4rgWE753srA3QsP4uIzNfNMIU5Lpxjm6Sl5eVFHKAI88zZmc6gtHVowkM4YW08VMCNDzTxVSIIh/m/qzEiv8qlSSbbeGBtJpa+zOh/tlM9Nvwvgf7+X1Z/GUI0ONqusmB56BqN6YF7tin0r3/cNVH3RHovnIAeg+9Sp0ZtcjON5HgCDceWhC6CH82++evCJdeTPoT/Mr3PJHPRw6cspkZ8N7O7xKwBo9+EbSg4kxma8fYTutKObqcXoGqfD5yYa6Rs1SLrlBmOiknmhHdzDDXUsLCDHb0cl/sJ/Rk0XwFuLM8DGaz2M2uq1rwbLdiPRW9nvoEKy1a6CmbC8AiLA4I52lRmVo0W3emNvapz0NmUNEyKS7UoQQvvkK7kMap84TwjQ08I5Sv0Tf41aWBQtNXkU3AWkx4yUmyK872VtV0SCK3djdsWU+RoNNOW3EpyJb8xItiMcz5zzaDOz3o1BVvfJoJCyKx604OsQ9pXUiD501k4VdlH/FBxRMxesM1xau6iaM3kcoL2V7hxaw98IkdQw/qXsbp2vN3l1lcPvZYHvC4wnS2P+alAxR57ypoOkR4J00G6pTBHKe+xt26JiaG/ao2BO68vB2/KkwKC2Q9ru2xFwlbVqYqMhDnwG+DTGPLPT5e3dEj3GnEik6HTv9wfu8uC0h3rbZXyaPzI68cnltIvXDNdeVBhSifpKqEMC/ksuMsCdy9wEiPw1kiqKk6T1x14BaQseFamG24wCJAGqGKgMhAkqQd6siB1g6Me+OEVhKI2KW7c5Hc1zEj2Y0VX3kY99wdXABVwsvqWKhcK1uzuLmXpogK0wGyyLc7PgJ1ZfKGyFJaeLEUJA66Y8O6Mds/WZkm3KNmVggdRginYyXJkMAnK0UzpJGLRuz4flNRZvRn4VplGCwF6v+SQQPfsREOKSr0xrH8k1BeJM8d2TfowG6OfBnps0G7+J+mdh+WkvaS5fEawbDHWi/tCpvPmthnXiPZFXYlWbqrjHX17QuPs08Nbj0YO39p/29Zee6kTtKjK3brxhEjg0mZsZ+DivZYV+zxW9a5buhs1VbrgToSEFI8Hxk65qO4BBq02flM9xiSt2JEoumS6bRgMO6QcOh0eGE5STZ8GhcO0Y1yGDsVILHiQB2D6Y2h+viYz5qpaZONVejCVW+87OZdN9DIJxVoI1AfcuZbSNe9hZ98u06faq1jNXki2H/E2QpzoPUHLAMGroCq/MsZB5EoYi1Vnu3S+HtQEbF+rp4SDmZLNL0gSPEsyVTlxxFXhrFz8rq+NGaTIlOdIpn52Ytd0TQEDVxqQY/8lQ/eKP6Kgd8CQnH7mPG7jVjsG/UeX69tz9VEbMUOYglXB1M7ZUPRyNOWgv32pBsjUIiw9nyvPcEXZz0AzJhnAO24pi6joSDie3xQUe2NB4zmjKKDjS0n6AfKpjvf5070BIPwU0NJr0oD25eNxVv5IPBkIOu6p7Wp2BF8obp3XheEtbspSe1S5It92fPF0XGcpj8mBo8qXyIKxMp3TU0OPse5fX2UV3WBkZl+a54sagD5tSwLyYNRN1hxnHuRY8THBAwv0sYbtRcWK9EFci2109JKNEH47ByMQ++2COBHVP4XHYQLMBukkb20ueZE+48572cOF2g92+xiipuKrmCY/l5O6XvZHeGnC5sx76dNL8TtNtTtc2DmHO/PFd+GdDRlFMh7YC1JPvwsoqhc03kEdsbTkSbAB++i7STr/HL1XBDNOe3mm17DTcu+znOVnOAtuVbUL34d1OZrEak9B0X1qlUgnJojjNmPxCcb8/GkHTTezSYuNlE4ndqVnC2e8N0nbDqlJYYR8LZmuEOhDonMxVXjp2Ox9sb4E4rXfb2VbK6VOHrSi+W7SJZnefHV3p/iTqbqdYR190k0mejoD4wKoTBfUV8ZiMDfeLDSwm6hpnnjJ0YgqEAhVsqcfVIbI1MHQ1op6fSlmfwrAH+eSji7c+/yZXvCWbvpXcVGHvx8H3o+zIZwKTtvZSisrKXzMgrZf2MxK/4zS5Yz0NVoxE6laoURa+tIU1BlwI7wQkX8tXYryZPHIHb5JOwMpnDWwjH2sfkT88LrRatTX7xKrHQOWMzmDy1ZBLRbIW4Xe7gZsswdg/2FbLgenNojXOCAP/8UNa6u7os5H+yiKkwXe5MnR7tofdE5sxWP5gN0M5kf82bzV5EMEQw8yjSPLrlmrea/uojYp3rtEvoZk/jaSn+cYUd9lpE/TbeszcNHF264qC6NiIfsaU0vXIIMNcaY7qdc4JTnlF9q7EkWJ3mgOSf4FJrPCMeqz6q7WfyV1JyPZca62UsjGqdPSXnIFyNz56ofGP56TFXZ4i6fPt/pfrhf1xv1q/g/hsJckZ9yw0rz3FF29dODhlISOGvAQFzUZzZwDVVqmfC75ayvexRRvcV3JWfxY8NuEmvvD1TG2c025xUSvfWFSfW9L9IjXrqVWmsN1zwmhvl37HximT2v9cWm9WlFIPnqQ3YFCywqHG7MyYzuUtnrs0DY/ZJwPuekfljeMhmdu2rZF2vDAneUk+IO71seoYRR38mhdvUOL0S13qhSp5KM+vVO6DXQEBahNfHeGTGKPyqxncO2UJBAxVs4KSsQwR7xYSHs3FPGtVpbD6vWGs+En7maU1bBrs3i20glB8pnzfVZRnrY4d0+4El1ewh4qFZUMTr7AHPAfxdT3+27OzYzrj/DnOVC+N/D71kFAJKpmJRqg4bgFIRr9daRRqSEs8RzSa7+NxDwbGv7j4C7P2r4AwB+e+CbAKHO/wPOKZhOazXJU6/wAMDHlzvVsrbuIHcz4H16kCbgrGa6CQBgsuMb+A38Bn4Dv4HfwG/gN/Ab+A38/wtGj0sobYzk2frhDUUrWF3hR1H++9Az7P8y39u+9hUpZl0xrY352jHt6iT/8OHrECWtHlLKW9gMUKkkget2zamxuUXWUWQ8Cr/bCzXzYB/kibvC9yh143SRQB6AwoHwuDepohOBIPRCHtHBjyjrgWnV1gDuCgvuPtltztpW9rdm4Ne3nbqTT2ElT92F+Ue8fi5mc6L2+W/nB2vXH92ecO4rHJiwPE2ikCFpMlGY4HOTuIT/GnhG8EjVNlXTREKrHv48wH215eoxDI/+PdL1zrhqc/SBkjT5VJi+zYWiO0+WIqgxHh8coy5F6sDjnAtN3td0I+Z4yTPTua76oDNrX4UDzR86tJ1SfXjZetY3N45Nm+eeZ+r7eUTwHrIuN7ISqhDKvx+ZjZFTZmqYHGgu+mSOj2dJjPCDq0EruGTqTksFK7VzHtcfAkp4DT1RpF/EtxuMCo3dVNgbZQQEz0F6SmN0FXN6d1NIHQTWq9T9xKoI22X7gasgInq0SXCcOxnJhN/K8Xbs7eEE+zftxb2ff7NFe+YA3Otm4uAPsT/EMqM7REcPOipmqJJVHqfewBPXHI5HN+0uC1ZcSuohDLcY8I8FQeJ396ysP8eZIPkH1Av4FBVqaue0t0KbF1PmVNS7z8akDOdmhbxhYKsnHhQVWvgPI3bQ9C49uQy4HN34i8OR6IDBi9VnsjRaYmxumfNt2mvSg+6sO8g+5alNapeTVP4ITxz9Gc+H9axwj60Wtm9kPdOX1jI+yR3lPMe45NnXUGW4UW9CdoNZ0Zjlthx+ucPhpirJfriw1hqowTeB/6DvibkR1AtsQGfuWdPTYE7cZ95/IweJqKpGYz2m/za+KPXi0074usFtXl8EVdsnhsGe9I9d6+vk4dGjuoC5KpfVvav9yO9ogfJ+fKmEbtSeoFl0PxP60ffKa8IZw3cioEv1mYh1TVqceiG8rRKx07ps2gwjY4EZSpHZ+NDK4XSTYppDhpN9A72R3G610LMEJ1gf4kZO/PnlcaD/MOU3GFKGXGJ0bF+Xtm83CHCKs9MSz4U5XsrC5BdMyJGYy6qv9ww7ePinkFIvka6j5Mb9xZX1QzgEPA6cjjg3s7CcR1R+IicU7YFPxIt0laO8IgIfHCAO0pP9XMxLDvzUnYEwPSeUkAJV07PN8wWaXJsxU7IddxLEhP5itPNwLh1x1DmUgxMcUQ6tXQ6tpBfqaFBbJVsuIhQj2jpBJ1I5jG5F/rBiZpyac29xI9FVAfHwudv8xTOYz8sZBsqP5IXiRdgDNi+V9XP7ikxMbCP1lmr424CBbVtvTTVv5wd4JciSL6rDtvPQSdIj5aH3M7Lu+3kaT1+B/BN82s3bVtjgoXmtsHRot+Gmum6m6jHaH9EZdfwSuhS/IDK4l61OeYya3vuARXTuZCobpRyJoAhixkJshY/bV6IwCn7fePFB7tuwEctHqdKUcf/VQ7nMwn6zbN0j2NPeKu7kxrG9ezDPanYhTbbJafGSzIbgNmPPDdHFoWNw9gtpTWsvBmGtC2kB2BiCBSGm+IMp9tE/TVV1QZrXCImMsrzuJj2h7ZmSBiODbCFe7SWqfeUVHuLXuiaXSFbpD/3bf3RnQxnbquUVS7pTVyu0yw8WrhlT5I8hKjdIgTdu4JedSNlBok+ngbho3FhUIK9RHlZo0ZZ/ivMxwYyxOZhKdgLb6lFLoJZPdS8N5A4bDtLjh9i2//jETprKltmmvHIAjiaV0XpKLYqibE9wOXX9NzgPwvDRJ7hvp5p6MPuujuf6iHKWvKZc+jF3GtMF3MBXxHck/RQ/9+Dyc4L9t5kouPB6u9U9qpy1VF7QECJpy7fnoIYIYy2eVjTeHTv+yKSB9Q7am0E1O8XxfYuvePEhiybUILpyMHAiAQ9DbPW3McGrImeXXFDZTS/SQ8fYm0Fb+UrcLx2W2aMiN4Wns5XImzixK92yJdtFg39/pCUcCGu3Uk01RrLSEmfWI0ZvuIkr0zD7+KnSxiD6F3WJoFQBwe++VALjE7PaE0L4gVIddRRZUItL8uctP4QM+Hh3kbQ7dbpwlDpStM+AL6MCexWT7yN47nawLwKfNr2n3YoFuuUoyZ+9jpJULlPknrecKNDPG9YR8oj2FUyaeougOKqmPCiO8g9YsuNKDVaAm8gvS7PSj0ceb08wwvRUvwveqS5NHCstCqG2epx7sbui7fVZnHlhIHXYUCP4l6qwYiTTqtO8yEcwK+A8T0dUiRuBnoGifYKaKtc9C92KGtNwO9iygv510rrNVrDNIn0Wk6rgj0Myh42vmv5+1cNh/q/pvcSvfzUL4KmfQ4eDivocxJ59yx/gdupWoS5e1YgZcGV/5MBJM3uY2n2PNZ3VJP2oFwvMJ/YXWWetJB6mhRcHk4Y8TInOgkG1/THsRLwunD1NeTFyp9ivTUTjqpPX3eZLRGQ8jTCAR421NGnVU8/S8+kNYU5FWvFxY7KSHDtx7KBBtMiypME7sHOeBWdA8UFFX/xYXvteGEd04wiUIM0y8alExIC2qH5Gs9v4sXeS/9q870NS1AlLdzlh3jKta6zzUAYCVy7vnm6IUFm0BDSMVnfZoIwNhVCbhTRlcF2MnSWFNTIZiQiQBCm6T1AqHZUT2hTGfHbUtYwZzxH0xy0Gvip1jEDqfGD+7lKurbYFoiX+483oxBwzilMBO0flBk9mlLmQ+jAOUSQhKSfmQFnPpH/CTlruMlmLXvKcFYE6uRc+cXp2xPrXNd+VrdAfu/qJgyQ5lQoR1k3H3AcbuPzmso2/X2oMa+RgVq6ABSLg+h7ymm9k6pFbNGBigf0Sfy3vYQQQ3rZST6lifP2n2dj3kLZFgrQyTSk0oKDXFeNtL0wdl8s9qhwVPDY5bZU+HnN/4Z1pIkdGie+mBmP28kukUx9DxIg+GdWuUd0GyPso+zsQrZ2MnzeanWCdEKluKiV/jj4nVilQZAfu5F4PU3MoStH86e3pnIZHj7R+x6Z+MpSgstst2TFZzkYdwWjThxsiRxraMb8HLo0vaLfqXGwaJPChKLXzpnvhEve/vnY3OdK+V3f2o1965EXu5JTq1lAVO1bUvnIcXHdjwewq832hfR21uq4lTsFYbY0ayUnxqG7d+EKI6FUH8DsaSMy7Wv0AsmBtJrQV9CK1aPgp4lb+oepdtLKNF9X72nIR8cPCXI6aBmbi+SRIYiw4AyGfRhBJQLA6nfNYTCq6nfSmkLIon43CpLhe747uJrm5/6md9iUjsW4iaQctsfladetM4kXIEcIwnCF6nxgcW9kzqVmco7SuJWOPBAwH0Xt9UnrV5LBXCGuk6tCSiKoZGClQ+fc+EnFtqUwyUbO2SFxvcdK3v50+S1B7Ljw1rovKfbR24W/oOnrygikftZk5saHwSoRlc3bb+MobH+Hghhrv6jNLD0LGTZujRRJG7LxBhgSVKhieX0QGJnZb6/SoaQWc7oDPVb90etobl5+DtlqDzr5Y1MhxZYoRe7kwiV8z2uIv08BZS6p3dbYXqgQ6ADu98MSZ8TbixzuuO+t3tq8p9g+7vUXM3RePjmeOlguODOJSzxLcYD47WYrPDveEfzCguO3uH37WnbxuoJQ+qJT+azJk9ZkCMYgmswx+G35OAlp/fWjdc9XFQP74uibAdWZDbYake/2RhfwgGPlDW0INK/5DPbXP6+yqDMQnr/ORCvHA25Pqcrr+Tv4J+y52dSWOqBhF6LqjpmHCTQCmYRu0EJrhVYN4+C67hRfv7lw7xMBk0LyqZ6eJ60pxsuF4Y4yQtrsslaOv1rqH/pfGHl2do0vdT6hlef5og5wt6bUeL765GfCm3Hc7f3UsJcpvJwBQdhA7TM5AQFBHJjhV/gMPAYDoyh/CF5uB8MVuAn/jdwW7zQDAgTwHd0WfvVS58dvC+nbDg3lJGGb4M4D6unzB/Tz5XFD6fwJQSwMEFAACAAgAFQRBSteZEilfAAAAagAAABsAAAB1bml2ZXJzYWwvdW5pdmVyc2FsLnBuZy54bWwtjFsKgCAQAP+D7iB7gE1NrYXMyyQp9MKkx+2LaP5mPqZz1zyxw6c9rosFgRxcXxbdlvwR/cmutwmU/APYbaEmFPrXMw45WDCNQJJaGd0CCz6OIVvQvEZSihMpqN7lA1BLAQIAABQAAgAIABQEQUoqDcM2UQQAAAsQAAAdAAAAAAAAAAEAAAAAAAAAAAB1bml2ZXJzYWwvY29tbW9uX21lc3NhZ2VzLmxuZ1BLAQIAABQAAgAIABQEQUoZjuBKjAQAAEwVAAAnAAAAAAAAAAEAAAAAAIwEAAB1bml2ZXJzYWwvZmxhc2hfcHVibGlzaGluZ19zZXR0aW5ncy54bWxQSwECAAAUAAIACAAUBEFKIVGKHrYCAABRCgAAIQAAAAAAAAABAAAAAABdCQAAdW5pdmVyc2FsL2ZsYXNoX3NraW5fc2V0dGluZ3MueG1sUEsBAgAAFAACAAgAFARBSucrp4BhBAAAXRQAACYAAAAAAAAAAQAAAAAAUgwAAHVuaXZlcnNhbC9odG1sX3B1Ymxpc2hpbmdfc2V0dGluZ3MueG1sUEsBAgAAFAACAAgAFARBSlGmpFOsAQAAQwYAAB8AAAAAAAAAAQAAAAAA9xAAAHVuaXZlcnNhbC9odG1sX3NraW5fc2V0dGluZ3MuanNQSwECAAAUAAIACAAUBEFKGtrqO6oAAAAfAQAAGgAAAAAAAAABAAAAAADgEgAAdW5pdmVyc2FsL2kxOG5fcHJlc2V0cy54bWxQSwECAAAUAAIACAAUBEFKb8LJs24AAABzAAAAHAAAAAAAAAABAAAAAADCEwAAdW5pdmVyc2FsL2xvY2FsX3NldHRpbmdzLnhtbFBLAQIAABQAAgAIADMDgUTOggk37AIAAIgIAAAUAAAAAAAAAAEAAAAAAGoUAAB1bml2ZXJzYWwvcGxheWVyLnhtbFBLAQIAABQAAgAIABQEQUqxh8dfkwoAABdaAAApAAAAAAAAAAEAAAAAAIgXAAB1bml2ZXJzYWwvc2tpbl9jdXN0b21pemF0aW9uX3NldHRpbmdzLnhtbFBLAQIAABQAAgAIABUEQUoSLLtHoRYAALQhAAAXAAAAAAAAAAAAAAAAAGIiAAB1bml2ZXJzYWwvdW5pdmVyc2FsLnBuZ1BLAQIAABQAAgAIABUEQUrXmRIpXwAAAGoAAAAbAAAAAAAAAAEAAAAAADg5AAB1bml2ZXJzYWwvdW5pdmVyc2FsLnBuZy54bWxQSwUGAAAAAAsACwBJAwAA0DkAAAAA"/>
  <p:tag name="ISPRING_PLAYERS_CUSTOMIZATION_2" val="UEsDBBQAAgAIAIJ9GVF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gn0ZUR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gn0ZUR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IJ9GVF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gn0ZUd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IJ9GVGOc/b6agAAAOUAAAAaAAAAbm9uZS9odG1sX3NraW5fc2V0dGluZ3MuanOr5lIAAqUcJQUrhWowG8xPKi0pyc/TS87PK0nNK9HLyy/KTQSrUVJ2AwMlHZyK88tSiwgoTUtMTkUx1NTIwskFp0qEiSZO5i7OlsjqChLTU/WSEpOz04vyS/NSIMqcXV0MXYyVwKpquWoBUEsDBBQAAgAIAIJ9GVG8fTX3SgAAAEkAAAAXAAAAbm9uZS9sb2NhbF9zZXR0aW5ncy54bWyzsa/IzVEoSy0qzszPs1Uy1DNQUkjNS85PycxLt1UKDXHTtVBSKC5JzEtJzMnPS7VVystXUrC347LJyU9OzAlOLSkBKizWt+MCAFBLAwQUAAIACACFfRlR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hX0ZUR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CFfRlR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hX0ZUQ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CFfRlR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hX0ZUe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IV9GVG45zzyXgAAAGMAAAAlAAAAdW5pdmVyc2FsLW5vLXZpZGVvL2xvY2FsX3NldHRpbmdzLnhtbA3KvQ5AQAwA4N1TNN39bQbHZrTgARoakfRacUd4e7d9w9f2rxd4+AqHqcO6qBBYV9sO3R0u85A3CCGSbiSm7FANoe+yVmwlmTjGFAOcQh9fM/uEyCP5NIdbBMsu+wFQSwECAAAUAAIACACCfRlRXK2x+KEDAADvDAAAGAAAAAAAAAABAAAAAAAAAAAAbm9uZS9jb21tb25fbWVzc2FnZXMubG5nUEsBAgAAFAACAAgAgn0ZURUeYBujAAAAfwEAACkAAAAAAAAAAQAAAAAA1wMAAG5vbmUvcGxheWJhY2tfYW5kX25hdmlnYXRpb25fc2V0dGluZ3MueG1sUEsBAgAAFAACAAgAgn0ZUR9UimowAwAAxw4AACIAAAAAAAAAAQAAAAAAwQQAAG5vbmUvZmxhc2hfcHVibGlzaGluZ19zZXR0aW5ncy54bWxQSwECAAAUAAIACACCfRlRcVeUnRUBAADRAgAAHAAAAAAAAAABAAAAAAAxCAAAbm9uZS9mbGFzaF9za2luX3NldHRpbmdzLnhtbFBLAQIAABQAAgAIAIJ9GVHXm3CWKwMAAG8OAAAhAAAAAAAAAAEAAAAAAIAJAABub25lL2h0bWxfcHVibGlzaGluZ19zZXR0aW5ncy54bWxQSwECAAAUAAIACACCfRlRjnP2+moAAADlAAAAGgAAAAAAAAABAAAAAADqDAAAbm9uZS9odG1sX3NraW5fc2V0dGluZ3MuanNQSwECAAAUAAIACACCfRlRvH0190oAAABJAAAAFwAAAAAAAAABAAAAAACMDQAAbm9uZS9sb2NhbF9zZXR0aW5ncy54bWxQSwECAAAUAAIACACFfRlRnF4yCBQGAAA3FwAAJgAAAAAAAAABAAAAAAALDgAAdW5pdmVyc2FsLW5vLXZpZGVvL2NvbW1vbl9tZXNzYWdlcy5sbmdQSwECAAAUAAIACACFfRlRFR5gG6MAAAB/AQAANwAAAAAAAAABAAAAAABjFAAAdW5pdmVyc2FsLW5vLXZpZGVvL3BsYXliYWNrX2FuZF9uYXZpZ2F0aW9uX3NldHRpbmdzLnhtbFBLAQIAABQAAgAIAIV9GVFLM4aKLwUAAGgdAAAwAAAAAAAAAAEAAAAAAFsVAAB1bml2ZXJzYWwtbm8tdmlkZW8vZmxhc2hfcHVibGlzaGluZ19zZXR0aW5ncy54bWxQSwECAAAUAAIACACFfRlRDnvHIGUDAACXDAAAKgAAAAAAAAABAAAAAADYGgAAdW5pdmVyc2FsLW5vLXZpZGVvL2ZsYXNoX3NraW5fc2V0dGluZ3MueG1sUEsBAgAAFAACAAgAhX0ZUfrnN04qBQAA8hwAAC8AAAAAAAAAAQAAAAAAhR4AAHVuaXZlcnNhbC1uby12aWRlby9odG1sX3B1Ymxpc2hpbmdfc2V0dGluZ3MueG1sUEsBAgAAFAACAAgAhX0ZUexMWVK2AQAAegYAACgAAAAAAAAAAQAAAAAA/CMAAHVuaXZlcnNhbC1uby12aWRlby9odG1sX3NraW5fc2V0dGluZ3MuanNQSwECAAAUAAIACACFfRlRuOc88l4AAABjAAAAJQAAAAAAAAABAAAAAAD4JQAAdW5pdmVyc2FsLW5vLXZpZGVvL2xvY2FsX3NldHRpbmdzLnhtbFBLBQYAAAAADgAOAIgEAACZJgAAAAA="/>
  <p:tag name="ISPRING_LMS_API_VERSION" val="SCORM 2004 (2nd edition)"/>
  <p:tag name="ISPRING_CMI5_LAUNCH_METHOD" val="any window"/>
  <p:tag name="ISPRINGCLOUDFOLDERID" val="1"/>
  <p:tag name="ISPRINGONLINEFOLDERID" val="1"/>
  <p:tag name="ISPRING_CURRENT_PLAYER_ID" val="universal-no-video"/>
  <p:tag name="ISPRING_FIRST_PUBLISH" val="1"/>
  <p:tag name="ISPRING_ULTRA_SCORM_COURCE_TITLE" val="M12H Section 2.2 Horiztonal &amp; Vertical Translations"/>
  <p:tag name="ISPRING_OUTPUT_FOLDER" val="[[&quot;\uFFFD\uFFFDQj{D1961B4B-4104-4DBD-91AB-5334FB564497}&quot;,&quot;C:\\Users\\e15108\\Documents\\Website BCMATH\\m12h\\Online Notes&quot;],[&quot;\uFFFDʾ\&quot;{58857F64-F778-46F3-A3E4-9740F72F057B}&quot;,&quot;C:\\Users\\Danny\\OneDrive - SD41&quot;]]"/>
  <p:tag name="ISPRING_PRESENTATION_TITLE" val="M12H Section 2.2 Horiztonal &amp; Vertical Translations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watermarkUrl&quot;:&quot;https://&quot;,&quot;openWatermarkWebPageInNewWindow&quot;:&quot;T_FALSE&quot;,&quot;displayAfterEnabled&quot;:&quot;T_FALSE&quot;,&quot;displayUntilEnabled&quot;:&quot;T_FALSE&quot;,&quot;domainRestrictionEnabled&quot;:&quot;T_TRUE&quot;,&quot;domainRestriction&quot;:&quot;www.bcmath.ca;bcmath.ca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}}"/>
  <p:tag name="ISPRING_SCORM_RATE_QUIZZES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2D0E532-5388-4C9F-9C3F-AAED24FD2DA3}:28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9DF1F44-D0B0-43BF-A94F-22EEBCE19448}:28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87C757F-F78D-4105-9D8E-7869C7E178D5}:27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2A8EA06-15F3-4EB9-BCAE-E241BA45DB79}:27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4801FE6-471B-4597-8795-BE32E18269FB}:27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3AA1B81-8A50-43CE-95E0-2771D64F3823}:27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48A97F8-FD65-4DA4-A1DB-96AC4CD87603}:27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D8BB69C-5F6B-4D07-8C97-BCBC140CF67B}:27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F0692FA-81D8-4550-ACC1-2FC3EF59C35A}:277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B6BF844-39E9-427A-B68C-EC5D375C25E4}:26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247B588-15F6-4DA0-9AAC-E671EC212F3E}:25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942A3C1-B8CA-422B-9DBC-D7AEB742CECB}:27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147E2C8-06F4-48E7-8FAC-F9890C942E02}:27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05A082F-2F98-4CDE-ACDA-86A78BCB7581}:26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AB7D045-D788-4AD7-97FA-CC886FA1EB02}:26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E58A119-D7C8-4DDB-95D0-EC4EF6812CC8}:26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797A5F8-6B22-46F3-B70A-1CC380BF292D}:25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BF56903-DC3A-44F7-9D1D-D5C5FECA0178}:27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DF5EEA6-992D-473F-947D-189571B72E65}:26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9E4E128-D503-4950-908A-244C2D187DB0}:25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0B6F4AA-2BDA-49E2-87C3-FAD4061548B6}:2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BB7777A-6D6B-4E23-84E4-E47B3CB2FBC2}:26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3236571-CC85-48A0-83CD-19C76A62D7A7}:26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45827112576748B5D48E564F7FBF10" ma:contentTypeVersion="8" ma:contentTypeDescription="Create a new document." ma:contentTypeScope="" ma:versionID="e880a315915cbdcb530916f8245c7d99">
  <xsd:schema xmlns:xsd="http://www.w3.org/2001/XMLSchema" xmlns:xs="http://www.w3.org/2001/XMLSchema" xmlns:p="http://schemas.microsoft.com/office/2006/metadata/properties" xmlns:ns2="ab2be11c-74ae-4dca-a4e2-637c5b7345a7" targetNamespace="http://schemas.microsoft.com/office/2006/metadata/properties" ma:root="true" ma:fieldsID="d4a97eebc6133fefe8e1fbe3e3b797d0" ns2:_="">
    <xsd:import namespace="ab2be11c-74ae-4dca-a4e2-637c5b7345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2be11c-74ae-4dca-a4e2-637c5b7345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5FBCB03-CD9F-4E6F-86D7-E3A9FFDDE2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2be11c-74ae-4dca-a4e2-637c5b7345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E73CB71-1E1F-4EE7-A3DA-CEB374B5D86E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ab2be11c-74ae-4dca-a4e2-637c5b7345a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3AB8344-01D3-42C1-8B79-A689AEC7965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1444</TotalTime>
  <Words>1808</Words>
  <Application>Microsoft Office PowerPoint</Application>
  <PresentationFormat>Widescreen</PresentationFormat>
  <Paragraphs>508</Paragraphs>
  <Slides>23</Slides>
  <Notes>23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3" baseType="lpstr">
      <vt:lpstr>Arial</vt:lpstr>
      <vt:lpstr>Calibri</vt:lpstr>
      <vt:lpstr>Cambria Math</vt:lpstr>
      <vt:lpstr>Century Schoolbook</vt:lpstr>
      <vt:lpstr>Courier New</vt:lpstr>
      <vt:lpstr>Times New Roman</vt:lpstr>
      <vt:lpstr>Wingdings</vt:lpstr>
      <vt:lpstr>Wingdings 2</vt:lpstr>
      <vt:lpstr>Oriel</vt:lpstr>
      <vt:lpstr>Equation</vt:lpstr>
      <vt:lpstr>Section 2.2 Horizontal and Vertical Translations</vt:lpstr>
      <vt:lpstr>I) Translation of a function:</vt:lpstr>
      <vt:lpstr>Horizontal Translations</vt:lpstr>
      <vt:lpstr>Horizontal Translations:</vt:lpstr>
      <vt:lpstr>II) Horizontal Translations (HT)</vt:lpstr>
      <vt:lpstr>Ex: Given the following equations   a) Graph both equations, b) Indicate what translations occurred </vt:lpstr>
      <vt:lpstr>Vertical Translation:</vt:lpstr>
      <vt:lpstr>Practice: Indicate the Translation for each of the following equations</vt:lpstr>
      <vt:lpstr> Combining Horizontal and Vertical  Translations</vt:lpstr>
      <vt:lpstr>PowerPoint Presentation</vt:lpstr>
      <vt:lpstr>Multiple Translations</vt:lpstr>
      <vt:lpstr>PowerPoint Presentation</vt:lpstr>
      <vt:lpstr>PowerPoint Presentation</vt:lpstr>
      <vt:lpstr>Translations with Coordinates:</vt:lpstr>
      <vt:lpstr>PowerPoint Presentation</vt:lpstr>
      <vt:lpstr>PowerPoint Presentation</vt:lpstr>
      <vt:lpstr>PowerPoint Presentation</vt:lpstr>
      <vt:lpstr>Ex: Indicate which of the following is the correct translation</vt:lpstr>
      <vt:lpstr>PowerPoint Presentation</vt:lpstr>
      <vt:lpstr>PowerPoint Presentation</vt:lpstr>
      <vt:lpstr>IV) Summary</vt:lpstr>
      <vt:lpstr>III) Vertical Translations (VT)</vt:lpstr>
      <vt:lpstr>Ex: Given the following equations   a) Graph both equations, b) Indicate what translations occurred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M12H Section 2.2 Horiztonal &amp; Vertical Translations</dc:title>
  <dc:creator>Danny Young</dc:creator>
  <cp:lastModifiedBy>Danny Young</cp:lastModifiedBy>
  <cp:revision>33</cp:revision>
  <dcterms:created xsi:type="dcterms:W3CDTF">2011-12-30T04:22:54Z</dcterms:created>
  <dcterms:modified xsi:type="dcterms:W3CDTF">2024-06-02T23:15:45Z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0x010100F045827112576748B5D48E564F7FBF10</vt:lpwstr>
  </property>
</Properties>
</file>